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57" r:id="rId5"/>
    <p:sldId id="258" r:id="rId6"/>
    <p:sldId id="259" r:id="rId7"/>
    <p:sldId id="268" r:id="rId8"/>
    <p:sldId id="266" r:id="rId9"/>
    <p:sldId id="269" r:id="rId10"/>
    <p:sldId id="260" r:id="rId11"/>
    <p:sldId id="261" r:id="rId12"/>
    <p:sldId id="262" r:id="rId13"/>
    <p:sldId id="263" r:id="rId14"/>
    <p:sldId id="270" r:id="rId15"/>
    <p:sldId id="267" r:id="rId16"/>
  </p:sldIdLst>
  <p:sldSz cx="9144000" cy="6858000" type="screen4x3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굴림"/>
        <a:ea typeface="굴림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44F26-6E9C-4DDA-94A1-81087BFF3EFA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C146-1F5E-47A0-A1DF-CC0B98FED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C146-1F5E-47A0-A1DF-CC0B98FED4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rgbClr val="000000"/>
                </a:solidFill>
              </a:defRPr>
            </a:lvl2pPr>
            <a:lvl3pPr marL="914400" indent="0" algn="ctr">
              <a:buNone/>
              <a:defRPr>
                <a:solidFill>
                  <a:srgbClr val="000000"/>
                </a:solidFill>
              </a:defRPr>
            </a:lvl3pPr>
            <a:lvl4pPr marL="1371600" indent="0" algn="ctr">
              <a:buNone/>
              <a:defRPr>
                <a:solidFill>
                  <a:srgbClr val="000000"/>
                </a:solidFill>
              </a:defRPr>
            </a:lvl4pPr>
            <a:lvl5pPr marL="1828800" indent="0" algn="ctr">
              <a:buNone/>
              <a:defRPr>
                <a:solidFill>
                  <a:srgbClr val="000000"/>
                </a:solidFill>
              </a:defRPr>
            </a:lvl5pPr>
            <a:lvl6pPr marL="2286000" indent="0" algn="ctr">
              <a:buNone/>
              <a:defRPr>
                <a:solidFill>
                  <a:srgbClr val="000000"/>
                </a:solidFill>
              </a:defRPr>
            </a:lvl6pPr>
            <a:lvl7pPr marL="2743200" indent="0" algn="ctr">
              <a:buNone/>
              <a:defRPr>
                <a:solidFill>
                  <a:srgbClr val="000000"/>
                </a:solidFill>
              </a:defRPr>
            </a:lvl7pPr>
            <a:lvl8pPr marL="3200400" indent="0" algn="ctr">
              <a:buNone/>
              <a:defRPr>
                <a:solidFill>
                  <a:srgbClr val="000000"/>
                </a:solidFill>
              </a:defRPr>
            </a:lvl8pPr>
            <a:lvl9pPr marL="3657600" indent="0" algn="ctr">
              <a:buNone/>
              <a:defRPr>
                <a:solidFill>
                  <a:srgbClr val="000000"/>
                </a:solidFill>
              </a:defRPr>
            </a:lvl9pPr>
          </a:lstStyle>
          <a:p>
            <a:r>
              <a:rPr lang="ko-KR" altLang="en-US" dirty="0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rgbClr val="000000"/>
                </a:solidFill>
              </a:defRPr>
            </a:lvl2pPr>
            <a:lvl3pPr marL="914400" indent="0"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rgbClr val="000000"/>
                </a:solidFill>
              </a:defRPr>
            </a:lvl4pPr>
            <a:lvl5pPr marL="1828800" indent="0">
              <a:buNone/>
              <a:defRPr sz="1400">
                <a:solidFill>
                  <a:srgbClr val="000000"/>
                </a:solidFill>
              </a:defRPr>
            </a:lvl5pPr>
            <a:lvl6pPr marL="2286000" indent="0">
              <a:buNone/>
              <a:defRPr sz="1400">
                <a:solidFill>
                  <a:srgbClr val="000000"/>
                </a:solidFill>
              </a:defRPr>
            </a:lvl6pPr>
            <a:lvl7pPr marL="2743200" indent="0">
              <a:buNone/>
              <a:defRPr sz="1400">
                <a:solidFill>
                  <a:srgbClr val="000000"/>
                </a:solidFill>
              </a:defRPr>
            </a:lvl7pPr>
            <a:lvl8pPr marL="3200400" indent="0">
              <a:buNone/>
              <a:defRPr sz="1400">
                <a:solidFill>
                  <a:srgbClr val="000000"/>
                </a:solidFill>
              </a:defRPr>
            </a:lvl8pPr>
            <a:lvl9pPr marL="3657600" indent="0">
              <a:buNone/>
              <a:defRPr sz="1400">
                <a:solidFill>
                  <a:srgbClr val="000000"/>
                </a:solidFill>
              </a:defRPr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defTabSz="0">
              <a:defRPr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pic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defTabSz="0">
              <a:defRPr sz="3200"/>
            </a:lvl1pPr>
            <a:lvl2pPr marL="0" defTabSz="0">
              <a:defRPr sz="2800"/>
            </a:lvl2pPr>
            <a:lvl3pPr marL="0" defTabSz="0">
              <a:defRPr sz="2400"/>
            </a:lvl3pPr>
            <a:lvl4pPr marL="0" defTabSz="0">
              <a:defRPr sz="2000"/>
            </a:lvl4pPr>
            <a:lvl5pPr marL="0" defTabSz="0">
              <a:defRPr sz="2000"/>
            </a:lvl5pPr>
            <a:lvl6pPr marL="0" defTabSz="0">
              <a:defRPr sz="2000"/>
            </a:lvl6pPr>
            <a:lvl7pPr marL="0" defTabSz="0">
              <a:defRPr sz="2000"/>
            </a:lvl7pPr>
            <a:lvl8pPr marL="0" defTabSz="0">
              <a:defRPr sz="2000"/>
            </a:lvl8pPr>
            <a:lvl9pPr marL="0" defTabSz="0">
              <a:defRPr sz="20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C1A2B81-1DA3-497E-83CD-70D401AD2C06}" type="datetimeFigureOut">
              <a:rPr lang="ko-KR" altLang="en-US" dirty="0" smtClean="0"/>
              <a:pPr/>
              <a:t>2021-12-06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9CD56DC7-0AF8-4C3E-9120-C82FF52A6C0B}" type="slidenum">
              <a:rPr lang="ko-KR" altLang="en-US" dirty="0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914400">
        <a:buNone/>
        <a:defRPr lang="ko-KR" sz="4400" baseline="0" smtClean="0">
          <a:solidFill>
            <a:srgbClr val="000000"/>
          </a:solidFill>
          <a:latin typeface="굴림"/>
          <a:ea typeface="굴림"/>
        </a:defRPr>
      </a:lvl1pPr>
    </p:titleStyle>
    <p:bodyStyle>
      <a:lvl1pPr marL="342900" indent="-342900" algn="l" defTabSz="914400">
        <a:spcBef>
          <a:spcPct val="20000"/>
        </a:spcBef>
        <a:buFont typeface="굴림"/>
        <a:buChar char="●"/>
        <a:defRPr lang="ko-KR" sz="3200" baseline="0" smtClean="0">
          <a:solidFill>
            <a:srgbClr val="000000"/>
          </a:solidFill>
          <a:latin typeface="굴림"/>
          <a:ea typeface="굴림"/>
        </a:defRPr>
      </a:lvl1pPr>
      <a:lvl2pPr marL="742950" lvl="1" indent="-285750" defTabSz="914400">
        <a:buChar char="-"/>
        <a:defRPr lang="ko-KR" sz="2800" smtClean="0"/>
      </a:lvl2pPr>
      <a:lvl3pPr marL="1143000" lvl="2" indent="-228600" defTabSz="914400">
        <a:buChar char="●"/>
        <a:defRPr lang="ko-KR" sz="2400" smtClean="0"/>
      </a:lvl3pPr>
      <a:lvl4pPr marL="1600200" lvl="3" indent="-228600" defTabSz="914400">
        <a:buChar char="-"/>
        <a:defRPr lang="ko-KR" sz="2000" smtClean="0"/>
      </a:lvl4pPr>
      <a:lvl5pPr marL="2057400" lvl="4" indent="-228600" defTabSz="914400">
        <a:buChar char="»"/>
        <a:defRPr lang="ko-KR" smtClean="0"/>
      </a:lvl5pPr>
    </p:bodyStyle>
    <p:otherStyle>
      <a:lvl1pPr marL="0" indent="0" algn="l" defTabSz="914400">
        <a:buNone/>
        <a:defRPr lang="ko-KR" sz="1800" baseline="0" smtClean="0">
          <a:solidFill>
            <a:srgbClr val="000000"/>
          </a:solidFill>
          <a:latin typeface="굴림"/>
          <a:ea typeface="굴림"/>
        </a:defRPr>
      </a:lvl1pPr>
      <a:lvl2pPr marL="457200" lvl="1" indent="0" defTabSz="914400">
        <a:defRPr lang="ko-KR" smtClean="0"/>
      </a:lvl2pPr>
      <a:lvl3pPr marL="914400" lvl="2" indent="0" defTabSz="914400">
        <a:defRPr lang="ko-KR" smtClean="0"/>
      </a:lvl3pPr>
      <a:lvl4pPr marL="1371600" lvl="3" indent="0" defTabSz="914400">
        <a:defRPr lang="ko-KR" smtClean="0"/>
      </a:lvl4pPr>
      <a:lvl5pPr marL="1828800" lvl="4" indent="0" defTabSz="914400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alopportunities@gmail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ybermissions.org/" TargetMode="External"/><Relationship Id="rId4" Type="http://schemas.openxmlformats.org/officeDocument/2006/relationships/hyperlink" Target="http://www.globalchristian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/>
        </p:nvSpPr>
        <p:spPr>
          <a:xfrm>
            <a:off x="1547664" y="332656"/>
            <a:ext cx="6098540" cy="3970318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anchor="t">
            <a:spAutoFit/>
          </a:bodyPr>
          <a:lstStyle/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Setting Spiritual Goals</a:t>
            </a:r>
          </a:p>
          <a:p>
            <a:pPr marL="0" indent="0" algn="ctr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Getting Your Life On Track In 2013</a:t>
            </a:r>
            <a:endParaRPr lang="ko-KR" altLang="en-US" sz="4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 3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Who Do You WANT To Be?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44205" cy="2808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67360" indent="-46736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It is the </a:t>
            </a:r>
            <a:r>
              <a:rPr lang="en-US" altLang="ko-KR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QUALITY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of your character that counts </a:t>
            </a:r>
          </a:p>
          <a:p>
            <a:pPr marL="467360" indent="-467360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God calls you to be YOU</a:t>
            </a:r>
            <a:r>
              <a:rPr lang="en-US" altLang="ko-KR" dirty="0">
                <a:latin typeface="Gill Sans MT Condensed" pitchFamily="34" charset="0"/>
              </a:rPr>
              <a:t>! </a:t>
            </a:r>
          </a:p>
          <a:p>
            <a:pPr marL="467360" indent="-467360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will Christ </a:t>
            </a:r>
            <a:r>
              <a:rPr lang="en-US" altLang="ko-KR" sz="3200" u="sng" dirty="0" smtClean="0">
                <a:solidFill>
                  <a:srgbClr val="000000"/>
                </a:solidFill>
                <a:latin typeface="Gill Sans MT Condensed" pitchFamily="34" charset="0"/>
              </a:rPr>
              <a:t>in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</a:t>
            </a:r>
            <a:r>
              <a:rPr lang="en-US" altLang="ko-KR" sz="3200" u="sng" dirty="0" smtClean="0">
                <a:solidFill>
                  <a:srgbClr val="000000"/>
                </a:solidFill>
                <a:latin typeface="Gill Sans MT Condensed" pitchFamily="34" charset="0"/>
              </a:rPr>
              <a:t>you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look like</a:t>
            </a:r>
            <a:r>
              <a:rPr lang="en-US" altLang="ko-KR" dirty="0">
                <a:latin typeface="Gill Sans MT Condensed" pitchFamily="34" charset="0"/>
              </a:rPr>
              <a:t>? </a:t>
            </a:r>
            <a:endParaRPr lang="en-US" altLang="ko-KR" dirty="0" smtClean="0">
              <a:latin typeface="Gill Sans MT Condensed" pitchFamily="34" charset="0"/>
            </a:endParaRPr>
          </a:p>
          <a:p>
            <a:pPr marL="467360" indent="-467360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latin typeface="Gill Sans MT Condensed" pitchFamily="34" charset="0"/>
              </a:rPr>
              <a:t>Does </a:t>
            </a:r>
            <a:r>
              <a:rPr lang="en-US" altLang="ko-KR" dirty="0">
                <a:latin typeface="Gill Sans MT Condensed" pitchFamily="34" charset="0"/>
              </a:rPr>
              <a:t>a particular bible character inspire you?</a:t>
            </a:r>
          </a:p>
          <a:p>
            <a:pPr marL="467360" indent="-46736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positive character qualities </a:t>
            </a:r>
            <a:r>
              <a:rPr lang="en-US" altLang="ko-KR" dirty="0" smtClean="0">
                <a:latin typeface="Gill Sans MT Condensed" pitchFamily="34" charset="0"/>
              </a:rPr>
              <a:t>do you most admire?</a:t>
            </a:r>
            <a:endParaRPr lang="ko-KR" altLang="en-US" sz="3200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What Do You Want To Stand For?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27623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</a:t>
            </a:r>
            <a:r>
              <a:rPr lang="en-US" altLang="ko-KR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core values 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motivate you?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energizes you to action?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makes your blood really boil?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Where will you plant your flag?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What will stop you from just drifting along?</a:t>
            </a:r>
            <a:endParaRPr lang="ko-KR" altLang="en-US" sz="3200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Come Alive!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4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25463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Things that </a:t>
            </a:r>
            <a:r>
              <a:rPr lang="en-US" altLang="ko-KR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energize you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in a good and godly way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Things that bring you closer to God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Things that make you feel totally alive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Things that focus you so much that you sometimes lose track of time </a:t>
            </a:r>
            <a:endParaRPr lang="ko-KR" altLang="en-US" sz="3200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 3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Eternal City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6" name="Rect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244205" cy="29523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Hebrews 11 &amp; 12: The city sought by those of old who had the faith that pleased God</a:t>
            </a:r>
            <a:endParaRPr lang="ko-KR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The higher calling, deep calls out to deep</a:t>
            </a:r>
            <a:endParaRPr lang="ko-KR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Developing the glorious, perfect, peaceful eternal you</a:t>
            </a:r>
            <a:endParaRPr lang="ko-KR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Letting go / putting off the junk....</a:t>
            </a:r>
            <a:endParaRPr lang="ko-KR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Focussing your eyes </a:t>
            </a:r>
            <a:r>
              <a:rPr lang="en-US" altLang="ko-K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on Jesus the author and perfecter  of your faith</a:t>
            </a:r>
            <a:endParaRPr lang="ko-KR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How To Set Spiritual Goals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 Condensed" pitchFamily="34" charset="0"/>
              </a:rPr>
              <a:t>Pray for wisdom (James 1:5-8)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 Condensed" pitchFamily="34" charset="0"/>
              </a:rPr>
              <a:t>Get pen and paper and just start writing whatever comes to mind as an expression of Christ in you.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 Condensed" pitchFamily="34" charset="0"/>
              </a:rPr>
              <a:t>Make the goal big, compelling, joyful and energizing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 Condensed" pitchFamily="34" charset="0"/>
              </a:rPr>
              <a:t>Check that it fits with your gifts and calling and that you want to do it and can honestly commit to it.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 Condensed" pitchFamily="34" charset="0"/>
              </a:rPr>
              <a:t>Then write it out clearly before God, pray over it, put in your Bible, revisit it and start living toward it.</a:t>
            </a:r>
            <a:endParaRPr lang="en-US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Contact Details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3843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Gill Sans MT Condensed" pitchFamily="34" charset="0"/>
              </a:rPr>
              <a:t>John Edmiston</a:t>
            </a:r>
          </a:p>
          <a:p>
            <a:pPr>
              <a:buNone/>
            </a:pPr>
            <a:r>
              <a:rPr lang="en-US" sz="2800" b="1" dirty="0" smtClean="0">
                <a:latin typeface="Gill Sans MT Condensed" pitchFamily="34" charset="0"/>
                <a:hlinkClick r:id="rId3"/>
              </a:rPr>
              <a:t>digitalopportunities@gmail.com</a:t>
            </a:r>
            <a:r>
              <a:rPr lang="en-US" sz="2800" b="1" dirty="0" smtClean="0">
                <a:latin typeface="Gill Sans MT Condensed" pitchFamily="34" charset="0"/>
              </a:rPr>
              <a:t>  </a:t>
            </a:r>
          </a:p>
          <a:p>
            <a:pPr>
              <a:buNone/>
            </a:pPr>
            <a:r>
              <a:rPr lang="en-US" sz="2800" b="1" dirty="0" smtClean="0">
                <a:latin typeface="Gill Sans MT Condensed" pitchFamily="34" charset="0"/>
                <a:hlinkClick r:id="rId4"/>
              </a:rPr>
              <a:t>www.globalchristians.org </a:t>
            </a:r>
            <a:r>
              <a:rPr lang="en-US" sz="2800" b="1" dirty="0" smtClean="0">
                <a:latin typeface="Gill Sans MT Condensed" pitchFamily="34" charset="0"/>
              </a:rPr>
              <a:t>   </a:t>
            </a:r>
            <a:r>
              <a:rPr lang="en-US" sz="2800" b="1" dirty="0" smtClean="0">
                <a:latin typeface="Gill Sans MT Condensed" pitchFamily="34" charset="0"/>
                <a:hlinkClick r:id="rId5"/>
              </a:rPr>
              <a:t>www.cybermissions.org</a:t>
            </a:r>
            <a:endParaRPr lang="en-US" sz="2800" b="1" dirty="0" smtClean="0">
              <a:latin typeface="Gill Sans MT Condensed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ill Sans MT Condensed" pitchFamily="34" charset="0"/>
              </a:rPr>
              <a:t>Twitter: </a:t>
            </a:r>
            <a:r>
              <a:rPr lang="en-US" sz="2800" b="1" dirty="0" smtClean="0">
                <a:latin typeface="Gill Sans MT Condensed" pitchFamily="34" charset="0"/>
              </a:rPr>
              <a:t>@Cybermissions  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ill Sans MT Condensed" pitchFamily="34" charset="0"/>
              </a:rPr>
              <a:t>FB:  </a:t>
            </a:r>
            <a:r>
              <a:rPr lang="en-US" sz="2800" b="1" dirty="0" smtClean="0">
                <a:latin typeface="Gill Sans MT Condensed" pitchFamily="34" charset="0"/>
              </a:rPr>
              <a:t>facebook.com/</a:t>
            </a:r>
            <a:r>
              <a:rPr lang="en-US" sz="2800" b="1" dirty="0" err="1" smtClean="0">
                <a:latin typeface="Gill Sans MT Condensed" pitchFamily="34" charset="0"/>
              </a:rPr>
              <a:t>johnedmiston</a:t>
            </a:r>
            <a:endParaRPr lang="en-US" sz="2800" b="1" dirty="0" smtClean="0">
              <a:latin typeface="Gill Sans MT Condensed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ill Sans MT Condensed" pitchFamily="34" charset="0"/>
              </a:rPr>
              <a:t>Office:   </a:t>
            </a:r>
            <a:r>
              <a:rPr lang="en-US" sz="2800" b="1" dirty="0" smtClean="0">
                <a:latin typeface="Gill Sans MT Condensed" pitchFamily="34" charset="0"/>
              </a:rPr>
              <a:t>21615 </a:t>
            </a:r>
            <a:r>
              <a:rPr lang="en-US" sz="2800" b="1" dirty="0" err="1" smtClean="0">
                <a:latin typeface="Gill Sans MT Condensed" pitchFamily="34" charset="0"/>
              </a:rPr>
              <a:t>Berendo</a:t>
            </a:r>
            <a:r>
              <a:rPr lang="en-US" sz="2800" b="1" dirty="0" smtClean="0">
                <a:latin typeface="Gill Sans MT Condensed" pitchFamily="34" charset="0"/>
              </a:rPr>
              <a:t> Ave (Suite 400), Torrance CA 90502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Gill Sans MT Condensed" pitchFamily="34" charset="0"/>
              </a:rPr>
              <a:t>Phone:   </a:t>
            </a:r>
            <a:r>
              <a:rPr lang="en-US" sz="2800" b="1" dirty="0" smtClean="0">
                <a:latin typeface="Gill Sans MT Condensed" pitchFamily="34" charset="0"/>
              </a:rPr>
              <a:t>310-783-1510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Race</a:t>
            </a:r>
            <a:endParaRPr lang="en-US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Gill Sans MT Condensed" pitchFamily="34" charset="0"/>
              </a:rPr>
              <a:t> </a:t>
            </a:r>
            <a:r>
              <a:rPr lang="en-US" dirty="0" smtClean="0">
                <a:latin typeface="Gill Sans MT Condensed" pitchFamily="34" charset="0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Therefore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we also, since we are surrounded by so great a cloud of witnesses, let us lay aside every weight, and the sin which so easily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ensnares us,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and let us run with endurance the race that is set before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us, looking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unto Jesus, the author and finisher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our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faith, who for the joy that was set before Him endured the cross, despising the shame, and has sat down at the right hand of the throne of God. 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Hebrews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12:1-2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Cross As a Goal</a:t>
            </a:r>
            <a:endParaRPr lang="en-US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24048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Cross</a:t>
            </a:r>
            <a:r>
              <a:rPr lang="en-US" dirty="0" smtClean="0">
                <a:latin typeface="Gill Sans MT Condensed" pitchFamily="34" charset="0"/>
              </a:rPr>
              <a:t> was Jesus’ life goal!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 He “set His face like flint” to go to Jerusalem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 He thought the benefits (joy from God) outweighed the pain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 He endured and was rewarded with the Name above every Name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Start!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Rect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6346413" cy="30963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The destination determines the journey</a:t>
            </a:r>
            <a:endParaRPr lang="ko-KR" altLang="en-US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Having a clear goal builds determination</a:t>
            </a:r>
            <a:endParaRPr lang="ko-KR" altLang="en-US" dirty="0" smtClean="0">
              <a:latin typeface="Gill Sans MT Condensed" pitchFamily="34" charset="0"/>
            </a:endParaRPr>
          </a:p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The goal must be worthy of the effort</a:t>
            </a:r>
            <a:endParaRPr lang="ko-KR" altLang="en-US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The goal must be something we actually want!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The goal must contain the reward</a:t>
            </a: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The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reward</a:t>
            </a: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 makes the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routine</a:t>
            </a:r>
            <a:r>
              <a:rPr lang="en-US" altLang="ko-KR" dirty="0" smtClean="0">
                <a:solidFill>
                  <a:srgbClr val="000000"/>
                </a:solidFill>
                <a:latin typeface="Gill Sans MT Condensed" pitchFamily="34" charset="0"/>
              </a:rPr>
              <a:t> worthwhile</a:t>
            </a:r>
            <a:endParaRPr lang="ko-KR" altLang="en-US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 3"/>
          <p:cNvSpPr>
            <a:spLocks noGrp="1" noChangeArrowheads="1"/>
          </p:cNvSpPr>
          <p:nvPr>
            <p:ph type="title"/>
          </p:nvPr>
        </p:nvSpPr>
        <p:spPr>
          <a:xfrm>
            <a:off x="457835" y="274955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Replace Guilt With Inspiration!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>
            <p:ph type="body" idx="1"/>
          </p:nvPr>
        </p:nvSpPr>
        <p:spPr>
          <a:xfrm>
            <a:off x="457835" y="1602740"/>
            <a:ext cx="8244205" cy="25463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Guilt is the worst and weakest motivation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Guilt is not a Christian biblical motivation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Love and inspiration and creativity set the best goals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Spiritual imagination: faith, hope, vision, joy, purpose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defTabSz="508000">
              <a:lnSpc>
                <a:spcPct val="104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Focus on the </a:t>
            </a:r>
            <a:r>
              <a:rPr lang="en-US" altLang="ko-KR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solution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and on the </a:t>
            </a:r>
            <a:r>
              <a:rPr lang="en-US" altLang="ko-KR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benefit</a:t>
            </a: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 not on the problem</a:t>
            </a:r>
            <a:endParaRPr lang="ko-KR" altLang="en-US" sz="3200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 3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44205" cy="1144905"/>
          </a:xfrm>
          <a:prstGeom prst="rect">
            <a:avLst/>
          </a:prstGeom>
          <a:noFill/>
          <a:ln w="0">
            <a:noFill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Some Christian Goals</a:t>
            </a:r>
            <a:endParaRPr lang="ko-KR" altLang="en-US" sz="54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44205" cy="31683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t"/>
          <a:lstStyle/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Presenting every man perfect in Christ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Preaching the gospel in "regions beyond"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That I may know Him and the power of His resurrection and the fellowship of His sufferings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To seek and save the lost…</a:t>
            </a:r>
            <a:endParaRPr lang="ko-KR" altLang="en-US" sz="3200" dirty="0" smtClean="0">
              <a:latin typeface="Gill Sans MT Condensed" pitchFamily="34" charset="0"/>
            </a:endParaRPr>
          </a:p>
          <a:p>
            <a:pPr marL="442595" indent="-442595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/>
              <a:buChar char="ü"/>
            </a:pPr>
            <a:r>
              <a:rPr lang="en-US" altLang="ko-KR" sz="3200" dirty="0" smtClean="0">
                <a:solidFill>
                  <a:srgbClr val="000000"/>
                </a:solidFill>
                <a:latin typeface="Gill Sans MT Condensed" pitchFamily="34" charset="0"/>
              </a:rPr>
              <a:t>Walking in the Truth</a:t>
            </a:r>
            <a:endParaRPr lang="ko-KR" altLang="en-US" sz="3200" dirty="0" smtClean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Goals That: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3528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latin typeface="Gill Sans MT Condensed" pitchFamily="34" charset="0"/>
              </a:rPr>
              <a:t>Cause your mind to be set on things above, and on the Spirit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latin typeface="Gill Sans MT Condensed" pitchFamily="34" charset="0"/>
              </a:rPr>
              <a:t>Will bring glory to God and to Christ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latin typeface="Gill Sans MT Condensed" pitchFamily="34" charset="0"/>
              </a:rPr>
              <a:t>Are in tune with Heaven and with the Holy Spirit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latin typeface="Gill Sans MT Condensed" pitchFamily="34" charset="0"/>
              </a:rPr>
              <a:t>Edify yourself, others, the Church and the world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latin typeface="Gill Sans MT Condensed" pitchFamily="34" charset="0"/>
              </a:rPr>
              <a:t>Advance the gospel in ways that are both godly and compassionate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Pastor John’s Crazy Goal</a:t>
            </a:r>
            <a:endParaRPr lang="en-US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Gill Sans MT Condensed" pitchFamily="34" charset="0"/>
              </a:rPr>
              <a:t>Goals should be “B.H.A.G”  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 Condensed" pitchFamily="34" charset="0"/>
              </a:rPr>
              <a:t> Big, Hairy, Audacious </a:t>
            </a:r>
            <a:r>
              <a:rPr lang="en-US" dirty="0">
                <a:latin typeface="Gill Sans MT Condensed" pitchFamily="34" charset="0"/>
              </a:rPr>
              <a:t>G</a:t>
            </a:r>
            <a:r>
              <a:rPr lang="en-US" dirty="0" smtClean="0">
                <a:latin typeface="Gill Sans MT Condensed" pitchFamily="34" charset="0"/>
              </a:rPr>
              <a:t>oals….</a:t>
            </a:r>
            <a:br>
              <a:rPr lang="en-US" dirty="0" smtClean="0">
                <a:latin typeface="Gill Sans MT Condensed" pitchFamily="34" charset="0"/>
              </a:rPr>
            </a:br>
            <a:endParaRPr lang="en-US" dirty="0" smtClean="0">
              <a:latin typeface="Gill Sans MT Condense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 smtClean="0">
                <a:latin typeface="Gill Sans MT Condensed" pitchFamily="34" charset="0"/>
              </a:rPr>
              <a:t>To explore and discover authoritative life-changing truth</a:t>
            </a:r>
            <a:br>
              <a:rPr lang="en-US" i="1" dirty="0" smtClean="0">
                <a:latin typeface="Gill Sans MT Condensed" pitchFamily="34" charset="0"/>
              </a:rPr>
            </a:br>
            <a:r>
              <a:rPr lang="en-US" i="1" dirty="0" smtClean="0">
                <a:latin typeface="Gill Sans MT Condensed" pitchFamily="34" charset="0"/>
              </a:rPr>
              <a:t>for the body of Christ, as a missionary bible teacher,</a:t>
            </a:r>
            <a:br>
              <a:rPr lang="en-US" i="1" dirty="0" smtClean="0">
                <a:latin typeface="Gill Sans MT Condensed" pitchFamily="34" charset="0"/>
              </a:rPr>
            </a:br>
            <a:r>
              <a:rPr lang="en-US" i="1" dirty="0" smtClean="0">
                <a:latin typeface="Gill Sans MT Condensed" pitchFamily="34" charset="0"/>
              </a:rPr>
              <a:t>in cyberspace, so that every person on this planet is perfected and completed in Christ and God’s Church is built up.</a:t>
            </a:r>
            <a:endParaRPr lang="en-US" i="1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Selecting Your Spiritual Goal/s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Spiritual goals will differ according to factors such as your age, calling, character, gifts and abilities that God has given you.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An evangelist will have different goals to an administrator and a teacher will have different goals that those of a healer.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Do not feel guilty because you cannot do everything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Gill Sans MT Condensed" pitchFamily="34" charset="0"/>
              </a:rPr>
              <a:t>Find the “something” that you can do, and do that thing well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764</Words>
  <Application>Microsoft Office PowerPoint</Application>
  <PresentationFormat>On-screen Show (4:3)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맑은 고딕</vt:lpstr>
      <vt:lpstr>Agency FB</vt:lpstr>
      <vt:lpstr>Calibri</vt:lpstr>
      <vt:lpstr>Gill Sans MT</vt:lpstr>
      <vt:lpstr>Gill Sans MT Condensed</vt:lpstr>
      <vt:lpstr>굴림</vt:lpstr>
      <vt:lpstr>Wingdings</vt:lpstr>
      <vt:lpstr>Office 테마</vt:lpstr>
      <vt:lpstr>PowerPoint Presentation</vt:lpstr>
      <vt:lpstr>The Race</vt:lpstr>
      <vt:lpstr>The Cross As a Goal</vt:lpstr>
      <vt:lpstr>The Start!</vt:lpstr>
      <vt:lpstr>Replace Guilt With Inspiration!</vt:lpstr>
      <vt:lpstr>Some Christian Goals</vt:lpstr>
      <vt:lpstr>Goals That:</vt:lpstr>
      <vt:lpstr>Pastor John’s Crazy Goal</vt:lpstr>
      <vt:lpstr>Selecting Your Spiritual Goal/s</vt:lpstr>
      <vt:lpstr>Who Do You WANT To Be?</vt:lpstr>
      <vt:lpstr>What Do You Want To Stand For?</vt:lpstr>
      <vt:lpstr>Come Alive!</vt:lpstr>
      <vt:lpstr>The Eternal City</vt:lpstr>
      <vt:lpstr>How To Set Spiritual Goals</vt:lpstr>
      <vt:lpstr>Contact Details</vt:lpstr>
    </vt:vector>
  </TitlesOfParts>
  <Company>INFRAWARE,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Years Sermon</dc:title>
  <dc:creator>User</dc:creator>
  <cp:lastModifiedBy>Bob Farrington</cp:lastModifiedBy>
  <cp:revision>15</cp:revision>
  <dcterms:modified xsi:type="dcterms:W3CDTF">2021-12-06T20:50:18Z</dcterms:modified>
</cp:coreProperties>
</file>