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3" r:id="rId4"/>
    <p:sldId id="271" r:id="rId5"/>
    <p:sldId id="274" r:id="rId6"/>
    <p:sldId id="258" r:id="rId7"/>
    <p:sldId id="259" r:id="rId8"/>
    <p:sldId id="260" r:id="rId9"/>
    <p:sldId id="261" r:id="rId10"/>
    <p:sldId id="262" r:id="rId11"/>
    <p:sldId id="263" r:id="rId12"/>
    <p:sldId id="272" r:id="rId13"/>
    <p:sldId id="264" r:id="rId14"/>
    <p:sldId id="265" r:id="rId15"/>
    <p:sldId id="267" r:id="rId16"/>
    <p:sldId id="268" r:id="rId17"/>
  </p:sldIdLst>
  <p:sldSz cx="9144000" cy="6858000" type="screen4x3"/>
  <p:notesSz cx="6858000" cy="9144000"/>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4" d="100"/>
          <a:sy n="74" d="100"/>
        </p:scale>
        <p:origin x="12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962E8A-A335-4AF5-97BA-9690525D006D}" type="datetimeFigureOut">
              <a:rPr lang="en-US" smtClean="0"/>
              <a:t>7/23/2016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2969048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962E8A-A335-4AF5-97BA-9690525D006D}" type="datetimeFigureOut">
              <a:rPr lang="en-US" smtClean="0"/>
              <a:t>7/23/2016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3224262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962E8A-A335-4AF5-97BA-9690525D006D}" type="datetimeFigureOut">
              <a:rPr lang="en-US" smtClean="0"/>
              <a:t>7/23/2016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3470399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962E8A-A335-4AF5-97BA-9690525D006D}" type="datetimeFigureOut">
              <a:rPr lang="en-US" smtClean="0"/>
              <a:t>7/23/2016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824792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9962E8A-A335-4AF5-97BA-9690525D006D}" type="datetimeFigureOut">
              <a:rPr lang="en-US" smtClean="0"/>
              <a:t>7/23/2016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3845507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962E8A-A335-4AF5-97BA-9690525D006D}" type="datetimeFigureOut">
              <a:rPr lang="en-US" smtClean="0"/>
              <a:t>7/23/2016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339985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962E8A-A335-4AF5-97BA-9690525D006D}" type="datetimeFigureOut">
              <a:rPr lang="en-US" smtClean="0"/>
              <a:t>7/23/2016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617962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962E8A-A335-4AF5-97BA-9690525D006D}" type="datetimeFigureOut">
              <a:rPr lang="en-US" smtClean="0"/>
              <a:t>7/23/2016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3371231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962E8A-A335-4AF5-97BA-9690525D006D}" type="datetimeFigureOut">
              <a:rPr lang="en-US" smtClean="0"/>
              <a:t>7/23/2016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3095466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9962E8A-A335-4AF5-97BA-9690525D006D}" type="datetimeFigureOut">
              <a:rPr lang="en-US" smtClean="0"/>
              <a:t>7/23/2016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2653695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9962E8A-A335-4AF5-97BA-9690525D006D}" type="datetimeFigureOut">
              <a:rPr lang="en-US" smtClean="0"/>
              <a:t>7/23/2016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F6B24-7B7B-417F-BBEF-925B84A052AA}" type="slidenum">
              <a:rPr lang="en-US" smtClean="0"/>
              <a:t>‹#›</a:t>
            </a:fld>
            <a:endParaRPr lang="en-US"/>
          </a:p>
        </p:txBody>
      </p:sp>
    </p:spTree>
    <p:extLst>
      <p:ext uri="{BB962C8B-B14F-4D97-AF65-F5344CB8AC3E}">
        <p14:creationId xmlns:p14="http://schemas.microsoft.com/office/powerpoint/2010/main" val="4023195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962E8A-A335-4AF5-97BA-9690525D006D}" type="datetimeFigureOut">
              <a:rPr lang="en-US" smtClean="0"/>
              <a:t>7/23/2016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EF6B24-7B7B-417F-BBEF-925B84A052AA}" type="slidenum">
              <a:rPr lang="en-US" smtClean="0"/>
              <a:t>‹#›</a:t>
            </a:fld>
            <a:endParaRPr lang="en-US"/>
          </a:p>
        </p:txBody>
      </p:sp>
    </p:spTree>
    <p:extLst>
      <p:ext uri="{BB962C8B-B14F-4D97-AF65-F5344CB8AC3E}">
        <p14:creationId xmlns:p14="http://schemas.microsoft.com/office/powerpoint/2010/main" val="579453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872596" y="4856672"/>
            <a:ext cx="5710687" cy="646331"/>
          </a:xfrm>
          <a:prstGeom prst="rect">
            <a:avLst/>
          </a:prstGeom>
          <a:solidFill>
            <a:schemeClr val="accent2"/>
          </a:solidFill>
        </p:spPr>
        <p:txBody>
          <a:bodyPr wrap="square" rtlCol="0">
            <a:spAutoFit/>
          </a:bodyPr>
          <a:lstStyle/>
          <a:p>
            <a:pPr algn="ctr"/>
            <a:r>
              <a:rPr lang="en-US" sz="3600" dirty="0" smtClean="0">
                <a:effectLst>
                  <a:outerShdw blurRad="38100" dist="38100" dir="2700000" algn="tl">
                    <a:srgbClr val="000000">
                      <a:alpha val="43137"/>
                    </a:srgbClr>
                  </a:outerShdw>
                </a:effectLst>
              </a:rPr>
              <a:t>The Gift of Faith</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627752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89517" y="1431985"/>
            <a:ext cx="6538823" cy="2954655"/>
          </a:xfrm>
          <a:prstGeom prst="rect">
            <a:avLst/>
          </a:prstGeom>
          <a:noFill/>
        </p:spPr>
        <p:txBody>
          <a:bodyPr wrap="square" rtlCol="0">
            <a:spAutoFit/>
          </a:bodyPr>
          <a:lstStyle/>
          <a:p>
            <a:r>
              <a:rPr lang="en-US" sz="2800" dirty="0"/>
              <a:t>The bible teacher John </a:t>
            </a:r>
            <a:r>
              <a:rPr lang="en-US" sz="2800" dirty="0" err="1"/>
              <a:t>Wimber</a:t>
            </a:r>
            <a:r>
              <a:rPr lang="en-US" sz="2800" dirty="0"/>
              <a:t> used to say: faith is spelled R-I-S-K and Hebrews 11 (the heroes of faith) confirms that faith is often exercised when people “get out of the boat” and face difficult situations in life. (Matthew 14:22-33)</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7320014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06770" y="327804"/>
            <a:ext cx="6331788" cy="5109091"/>
          </a:xfrm>
          <a:prstGeom prst="rect">
            <a:avLst/>
          </a:prstGeom>
          <a:noFill/>
        </p:spPr>
        <p:txBody>
          <a:bodyPr wrap="square" rtlCol="0">
            <a:spAutoFit/>
          </a:bodyPr>
          <a:lstStyle/>
          <a:p>
            <a:pPr lvl="0"/>
            <a:r>
              <a:rPr lang="en-US" sz="2800" dirty="0"/>
              <a:t>People with the gift of faith are often called to lead large, difficult projects, or to be missionaries or to innovate in areas where “it has never been done this way before”</a:t>
            </a:r>
            <a:br>
              <a:rPr lang="en-US" sz="2800" dirty="0"/>
            </a:br>
            <a:endParaRPr lang="en-US" sz="2800" dirty="0"/>
          </a:p>
          <a:p>
            <a:r>
              <a:rPr lang="en-US" sz="2800" dirty="0"/>
              <a:t>People with the gift of faith can live with ambiguity and can trust God even when they do not know the total outcome or where they are going, like Abraham (Genesis 12:1-11).</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555244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6834" y="347730"/>
            <a:ext cx="6439436" cy="4832092"/>
          </a:xfrm>
          <a:prstGeom prst="rect">
            <a:avLst/>
          </a:prstGeom>
          <a:noFill/>
        </p:spPr>
        <p:txBody>
          <a:bodyPr wrap="square" rtlCol="0">
            <a:spAutoFit/>
          </a:bodyPr>
          <a:lstStyle/>
          <a:p>
            <a:r>
              <a:rPr lang="en-US" sz="2800" dirty="0" smtClean="0"/>
              <a:t>The gift of faith is frequently more needed in some ministries (missions, evangelism, church-planting) than in </a:t>
            </a:r>
            <a:r>
              <a:rPr lang="en-US" sz="2800" dirty="0" smtClean="0"/>
              <a:t>others.</a:t>
            </a:r>
            <a:br>
              <a:rPr lang="en-US" sz="2800" dirty="0" smtClean="0"/>
            </a:br>
            <a:endParaRPr lang="en-US" sz="2800" dirty="0"/>
          </a:p>
          <a:p>
            <a:r>
              <a:rPr lang="en-US" sz="2800" dirty="0" smtClean="0"/>
              <a:t>When the gift of faith is immature it can lead to overly ambitious projects that fail or which take on large amounts debt. </a:t>
            </a:r>
          </a:p>
          <a:p>
            <a:endParaRPr lang="en-US" sz="2800" dirty="0"/>
          </a:p>
          <a:p>
            <a:r>
              <a:rPr lang="en-US" sz="2800" dirty="0" smtClean="0"/>
              <a:t>Faith and wisdom often seem to be in tension. Balance and careful listening to God is always required. </a:t>
            </a:r>
            <a:endParaRPr lang="en-US" sz="2800" dirty="0"/>
          </a:p>
        </p:txBody>
      </p:sp>
    </p:spTree>
    <p:extLst>
      <p:ext uri="{BB962C8B-B14F-4D97-AF65-F5344CB8AC3E}">
        <p14:creationId xmlns:p14="http://schemas.microsoft.com/office/powerpoint/2010/main" val="1356643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2264" y="1138686"/>
            <a:ext cx="6487064" cy="3385542"/>
          </a:xfrm>
          <a:prstGeom prst="rect">
            <a:avLst/>
          </a:prstGeom>
          <a:noFill/>
        </p:spPr>
        <p:txBody>
          <a:bodyPr wrap="square" rtlCol="0">
            <a:spAutoFit/>
          </a:bodyPr>
          <a:lstStyle/>
          <a:p>
            <a:pPr lvl="0"/>
            <a:r>
              <a:rPr lang="en-US" sz="2800" dirty="0"/>
              <a:t>They often have to wait a long while for the result they want such as Abraham waiting for Isaac. (Romans 4:16-25)</a:t>
            </a:r>
            <a:br>
              <a:rPr lang="en-US" sz="2800" dirty="0"/>
            </a:br>
            <a:endParaRPr lang="en-US" sz="2800" dirty="0"/>
          </a:p>
          <a:p>
            <a:pPr lvl="0"/>
            <a:r>
              <a:rPr lang="en-US" sz="2800" dirty="0"/>
              <a:t>They believe that nothing is impossible with God</a:t>
            </a:r>
            <a:r>
              <a:rPr lang="en-US" sz="2800" dirty="0" smtClean="0"/>
              <a:t>: Matthew </a:t>
            </a:r>
            <a:r>
              <a:rPr lang="en-US" sz="2800" dirty="0"/>
              <a:t>17:20, 19:26 Mk 9:23, 10:27 Luke 1:37</a:t>
            </a:r>
          </a:p>
          <a:p>
            <a:endParaRPr lang="en-US" dirty="0"/>
          </a:p>
        </p:txBody>
      </p:sp>
    </p:spTree>
    <p:extLst>
      <p:ext uri="{BB962C8B-B14F-4D97-AF65-F5344CB8AC3E}">
        <p14:creationId xmlns:p14="http://schemas.microsoft.com/office/powerpoint/2010/main" val="13609344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06770" y="0"/>
            <a:ext cx="6314536" cy="6401753"/>
          </a:xfrm>
          <a:prstGeom prst="rect">
            <a:avLst/>
          </a:prstGeom>
          <a:noFill/>
        </p:spPr>
        <p:txBody>
          <a:bodyPr wrap="square" rtlCol="0">
            <a:spAutoFit/>
          </a:bodyPr>
          <a:lstStyle/>
          <a:p>
            <a:pPr lvl="0"/>
            <a:r>
              <a:rPr lang="en-US" sz="2800" dirty="0"/>
              <a:t>They have an overpowering belief in the power of prayer: Matthew 7:7,8, 21:22; John 16:23,24</a:t>
            </a:r>
            <a:br>
              <a:rPr lang="en-US" sz="2800" dirty="0"/>
            </a:br>
            <a:endParaRPr lang="en-US" sz="2800" dirty="0"/>
          </a:p>
          <a:p>
            <a:pPr lvl="0"/>
            <a:r>
              <a:rPr lang="en-US" sz="2800" dirty="0"/>
              <a:t>They see past visible circumstances to a faithful but invisible God: Hebrews 11:13-16, 23-28</a:t>
            </a:r>
            <a:br>
              <a:rPr lang="en-US" sz="2800" dirty="0"/>
            </a:br>
            <a:endParaRPr lang="en-US" sz="2800" dirty="0"/>
          </a:p>
          <a:p>
            <a:r>
              <a:rPr lang="en-US" sz="2800" dirty="0"/>
              <a:t>Abraham is the example of someone with a gift of faith is called the father of the faithful because of his long life of believing God with very little evidence to show for it and even being able to offer up Isaac: Heb. 11:8-12, 17-19 Rom 4:11-13</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420373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03253" y="802257"/>
            <a:ext cx="6607834" cy="4401205"/>
          </a:xfrm>
          <a:prstGeom prst="rect">
            <a:avLst/>
          </a:prstGeom>
          <a:noFill/>
        </p:spPr>
        <p:txBody>
          <a:bodyPr wrap="square" rtlCol="0">
            <a:spAutoFit/>
          </a:bodyPr>
          <a:lstStyle/>
          <a:p>
            <a:pPr lvl="0"/>
            <a:r>
              <a:rPr lang="en-US" sz="2800" dirty="0"/>
              <a:t>Faith comes by hearing God’s Word: </a:t>
            </a:r>
            <a:r>
              <a:rPr lang="en-US" sz="2800" dirty="0" smtClean="0"/>
              <a:t/>
            </a:r>
            <a:br>
              <a:rPr lang="en-US" sz="2800" dirty="0" smtClean="0"/>
            </a:br>
            <a:r>
              <a:rPr lang="en-US" sz="2800" dirty="0" smtClean="0"/>
              <a:t>Romans 10:17</a:t>
            </a:r>
            <a:r>
              <a:rPr lang="en-US" sz="2800" dirty="0"/>
              <a:t/>
            </a:r>
            <a:br>
              <a:rPr lang="en-US" sz="2800" dirty="0"/>
            </a:br>
            <a:endParaRPr lang="en-US" sz="2800" dirty="0"/>
          </a:p>
          <a:p>
            <a:pPr lvl="0"/>
            <a:r>
              <a:rPr lang="en-US" sz="2800" dirty="0"/>
              <a:t>Faith grows in the soft and good heart that holds onto and nourishes the word of God and is not distracted by the cares of this world. </a:t>
            </a:r>
            <a:r>
              <a:rPr lang="en-US" sz="2800" dirty="0" smtClean="0"/>
              <a:t>Matthew </a:t>
            </a:r>
            <a:r>
              <a:rPr lang="en-US" sz="2800" dirty="0"/>
              <a:t>13:23</a:t>
            </a:r>
            <a:br>
              <a:rPr lang="en-US" sz="2800" dirty="0"/>
            </a:br>
            <a:endParaRPr lang="en-US" sz="2800" dirty="0"/>
          </a:p>
          <a:p>
            <a:r>
              <a:rPr lang="en-US" sz="2800" dirty="0"/>
              <a:t>Kingdom faith grows in stages like an ear of corn: </a:t>
            </a:r>
            <a:r>
              <a:rPr lang="en-US" sz="2800" dirty="0" smtClean="0"/>
              <a:t>Mark </a:t>
            </a:r>
            <a:r>
              <a:rPr lang="en-US" sz="2800" dirty="0"/>
              <a:t>4:26-29</a:t>
            </a:r>
          </a:p>
        </p:txBody>
      </p:sp>
    </p:spTree>
    <p:extLst>
      <p:ext uri="{BB962C8B-B14F-4D97-AF65-F5344CB8AC3E}">
        <p14:creationId xmlns:p14="http://schemas.microsoft.com/office/powerpoint/2010/main" val="1955028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8144" y="1639018"/>
            <a:ext cx="6443932" cy="2954655"/>
          </a:xfrm>
          <a:prstGeom prst="rect">
            <a:avLst/>
          </a:prstGeom>
          <a:noFill/>
        </p:spPr>
        <p:txBody>
          <a:bodyPr wrap="square" rtlCol="0">
            <a:spAutoFit/>
          </a:bodyPr>
          <a:lstStyle/>
          <a:p>
            <a:pPr lvl="0"/>
            <a:r>
              <a:rPr lang="en-US" sz="2800" dirty="0"/>
              <a:t>We can pray to grow in faith and we can pray that our faith will weather the storms of life: </a:t>
            </a:r>
            <a:r>
              <a:rPr lang="en-US" sz="2800" dirty="0" smtClean="0"/>
              <a:t>Luke </a:t>
            </a:r>
            <a:r>
              <a:rPr lang="en-US" sz="2800" dirty="0"/>
              <a:t>22:32, Ephesians 3:14-21</a:t>
            </a:r>
            <a:br>
              <a:rPr lang="en-US" sz="2800" dirty="0"/>
            </a:br>
            <a:endParaRPr lang="en-US" sz="2800" dirty="0"/>
          </a:p>
          <a:p>
            <a:pPr lvl="0"/>
            <a:r>
              <a:rPr lang="en-US" sz="2800" dirty="0"/>
              <a:t>We can build up our faith by praying in the Spirit (Jude 1:20)</a:t>
            </a:r>
          </a:p>
          <a:p>
            <a:endParaRPr lang="en-US" dirty="0"/>
          </a:p>
        </p:txBody>
      </p:sp>
      <p:sp>
        <p:nvSpPr>
          <p:cNvPr id="3" name="TextBox 2"/>
          <p:cNvSpPr txBox="1"/>
          <p:nvPr/>
        </p:nvSpPr>
        <p:spPr>
          <a:xfrm>
            <a:off x="4301543" y="6334780"/>
            <a:ext cx="4842457" cy="523220"/>
          </a:xfrm>
          <a:prstGeom prst="rect">
            <a:avLst/>
          </a:prstGeom>
          <a:noFill/>
        </p:spPr>
        <p:txBody>
          <a:bodyPr wrap="square" rtlCol="0">
            <a:spAutoFit/>
          </a:bodyPr>
          <a:lstStyle/>
          <a:p>
            <a:r>
              <a:rPr lang="en-US" sz="2800" dirty="0" smtClean="0">
                <a:solidFill>
                  <a:schemeClr val="bg1"/>
                </a:solidFill>
              </a:rPr>
              <a:t>www.globalchristians.org/gifts/</a:t>
            </a:r>
            <a:endParaRPr lang="en-US" sz="2800" dirty="0">
              <a:solidFill>
                <a:schemeClr val="bg1"/>
              </a:solidFill>
            </a:endParaRPr>
          </a:p>
        </p:txBody>
      </p:sp>
    </p:spTree>
    <p:extLst>
      <p:ext uri="{BB962C8B-B14F-4D97-AF65-F5344CB8AC3E}">
        <p14:creationId xmlns:p14="http://schemas.microsoft.com/office/powerpoint/2010/main" val="2593629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5999" y="1181820"/>
            <a:ext cx="6719977" cy="3385542"/>
          </a:xfrm>
          <a:prstGeom prst="rect">
            <a:avLst/>
          </a:prstGeom>
        </p:spPr>
        <p:txBody>
          <a:bodyPr wrap="square">
            <a:spAutoFit/>
          </a:bodyPr>
          <a:lstStyle/>
          <a:p>
            <a:pPr marR="0" lvl="0">
              <a:spcBef>
                <a:spcPts val="0"/>
              </a:spcBef>
              <a:spcAft>
                <a:spcPts val="0"/>
              </a:spcAft>
            </a:pPr>
            <a:r>
              <a:rPr lang="en-US" sz="2800" dirty="0">
                <a:solidFill>
                  <a:srgbClr val="000000"/>
                </a:solidFill>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rPr>
              <a:t>Faith is defined in Hebrews 11:1 as: </a:t>
            </a:r>
            <a:r>
              <a:rPr lang="en-US" sz="2800" i="1" dirty="0">
                <a:solidFill>
                  <a:srgbClr val="000000"/>
                </a:solidFill>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rPr>
              <a:t>Now faith is the assurance of things hoped for, the conviction of things not seen.</a:t>
            </a:r>
            <a:br>
              <a:rPr lang="en-US" sz="2800" i="1" dirty="0">
                <a:solidFill>
                  <a:srgbClr val="000000"/>
                </a:solidFill>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rPr>
            </a:br>
            <a:endParaRPr lang="en-US" sz="2800" dirty="0">
              <a:solidFill>
                <a:srgbClr val="000000"/>
              </a:solidFill>
              <a:latin typeface="Arial" panose="020B0604020202020204" pitchFamily="34" charset="0"/>
              <a:ea typeface="Calibri" panose="020F0502020204030204" pitchFamily="34" charset="0"/>
            </a:endParaRPr>
          </a:p>
          <a:p>
            <a:r>
              <a:rPr lang="en-US" sz="2800" dirty="0">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cs typeface="Arial" panose="020B0604020202020204" pitchFamily="34" charset="0"/>
              </a:rPr>
              <a:t>Faith is the art of believing in an invisible truth as if it were already real and obtained. </a:t>
            </a:r>
            <a:r>
              <a:rPr lang="en-US" sz="2800" dirty="0" smtClean="0">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cs typeface="Arial" panose="020B0604020202020204" pitchFamily="34" charset="0"/>
              </a:rPr>
              <a:t>Mark </a:t>
            </a:r>
            <a:r>
              <a:rPr lang="en-US" sz="2800" dirty="0">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cs typeface="Arial" panose="020B0604020202020204" pitchFamily="34" charset="0"/>
              </a:rPr>
              <a:t>11:22-24</a:t>
            </a:r>
            <a:r>
              <a:rPr lang="en-US" dirty="0">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cs typeface="Arial" panose="020B0604020202020204" pitchFamily="34" charset="0"/>
              </a:rPr>
              <a:t/>
            </a:r>
            <a:br>
              <a:rPr lang="en-US" dirty="0">
                <a:effectLst>
                  <a:outerShdw blurRad="38100" dist="25400" dir="5400000" algn="ctr">
                    <a:srgbClr val="6E747A">
                      <a:alpha val="43000"/>
                    </a:srgbClr>
                  </a:outerShdw>
                </a:effectLst>
                <a:latin typeface="Calibri" panose="020F0502020204030204" pitchFamily="34" charset="0"/>
                <a:ea typeface="Adobe Heiti Std R" panose="020B0400000000000000" pitchFamily="34" charset="-128"/>
                <a:cs typeface="Arial" panose="020B0604020202020204" pitchFamily="34" charset="0"/>
              </a:rPr>
            </a:br>
            <a:endParaRPr lang="en-US" dirty="0"/>
          </a:p>
        </p:txBody>
      </p:sp>
    </p:spTree>
    <p:extLst>
      <p:ext uri="{BB962C8B-B14F-4D97-AF65-F5344CB8AC3E}">
        <p14:creationId xmlns:p14="http://schemas.microsoft.com/office/powerpoint/2010/main" val="8691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7374" y="750498"/>
            <a:ext cx="6668219" cy="4524315"/>
          </a:xfrm>
          <a:prstGeom prst="rect">
            <a:avLst/>
          </a:prstGeom>
          <a:noFill/>
        </p:spPr>
        <p:txBody>
          <a:bodyPr wrap="square" rtlCol="0">
            <a:spAutoFit/>
          </a:bodyPr>
          <a:lstStyle/>
          <a:p>
            <a:pPr lvl="0"/>
            <a:r>
              <a:rPr lang="en-US" sz="2800" b="1" dirty="0"/>
              <a:t>Faith</a:t>
            </a:r>
            <a:r>
              <a:rPr lang="en-US" sz="2800" dirty="0"/>
              <a:t> = believing a word from </a:t>
            </a:r>
            <a:r>
              <a:rPr lang="en-US" sz="2800" dirty="0" smtClean="0"/>
              <a:t>God</a:t>
            </a:r>
            <a:br>
              <a:rPr lang="en-US" sz="2800" dirty="0" smtClean="0"/>
            </a:br>
            <a:r>
              <a:rPr lang="en-US" sz="2800" dirty="0"/>
              <a:t/>
            </a:r>
            <a:br>
              <a:rPr lang="en-US" sz="2800" dirty="0"/>
            </a:br>
            <a:r>
              <a:rPr lang="en-US" sz="2800" b="1" dirty="0"/>
              <a:t>Unbelief</a:t>
            </a:r>
            <a:r>
              <a:rPr lang="en-US" sz="2800" dirty="0"/>
              <a:t> = not believing a word from </a:t>
            </a:r>
            <a:r>
              <a:rPr lang="en-US" sz="2800" dirty="0" smtClean="0"/>
              <a:t>God</a:t>
            </a:r>
            <a:br>
              <a:rPr lang="en-US" sz="2800" dirty="0" smtClean="0"/>
            </a:br>
            <a:r>
              <a:rPr lang="en-US" sz="2800" dirty="0"/>
              <a:t/>
            </a:r>
            <a:br>
              <a:rPr lang="en-US" sz="2800" dirty="0"/>
            </a:br>
            <a:r>
              <a:rPr lang="en-US" sz="2800" b="1" dirty="0"/>
              <a:t>Doubt</a:t>
            </a:r>
            <a:r>
              <a:rPr lang="en-US" sz="2800" dirty="0"/>
              <a:t> = being unsure of a word from </a:t>
            </a:r>
            <a:r>
              <a:rPr lang="en-US" sz="2800" dirty="0" smtClean="0"/>
              <a:t>God</a:t>
            </a:r>
            <a:br>
              <a:rPr lang="en-US" sz="2800" dirty="0" smtClean="0"/>
            </a:br>
            <a:r>
              <a:rPr lang="en-US" sz="2800" dirty="0"/>
              <a:t/>
            </a:r>
            <a:br>
              <a:rPr lang="en-US" sz="2800" dirty="0"/>
            </a:br>
            <a:r>
              <a:rPr lang="en-US" sz="2800" b="1" dirty="0"/>
              <a:t>Rebellion</a:t>
            </a:r>
            <a:r>
              <a:rPr lang="en-US" sz="2800" dirty="0"/>
              <a:t> = defying a word from </a:t>
            </a:r>
            <a:r>
              <a:rPr lang="en-US" sz="2800" dirty="0" smtClean="0"/>
              <a:t>God</a:t>
            </a:r>
            <a:br>
              <a:rPr lang="en-US" sz="2800" dirty="0" smtClean="0"/>
            </a:br>
            <a:r>
              <a:rPr lang="en-US" sz="2800" i="1" dirty="0"/>
              <a:t/>
            </a:r>
            <a:br>
              <a:rPr lang="en-US" sz="2800" i="1" dirty="0"/>
            </a:br>
            <a:r>
              <a:rPr lang="en-US" sz="2800" b="1" dirty="0"/>
              <a:t>Presumption</a:t>
            </a:r>
            <a:r>
              <a:rPr lang="en-US" sz="2800" dirty="0"/>
              <a:t> = inventing a word from God</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2021573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2867" y="923027"/>
            <a:ext cx="6719977" cy="4247317"/>
          </a:xfrm>
          <a:prstGeom prst="rect">
            <a:avLst/>
          </a:prstGeom>
          <a:noFill/>
        </p:spPr>
        <p:txBody>
          <a:bodyPr wrap="square" rtlCol="0">
            <a:spAutoFit/>
          </a:bodyPr>
          <a:lstStyle/>
          <a:p>
            <a:r>
              <a:rPr lang="en-US" sz="3200" b="1" dirty="0" smtClean="0"/>
              <a:t>True Faith Is In:</a:t>
            </a:r>
          </a:p>
          <a:p>
            <a:endParaRPr lang="en-US" dirty="0"/>
          </a:p>
          <a:p>
            <a:pPr marL="342900" indent="-342900">
              <a:buAutoNum type="arabicPeriod"/>
            </a:pPr>
            <a:r>
              <a:rPr lang="en-US" sz="2800" dirty="0" smtClean="0"/>
              <a:t>The Person &amp; Character of </a:t>
            </a:r>
            <a:r>
              <a:rPr lang="en-US" sz="2800" dirty="0" smtClean="0"/>
              <a:t>God (</a:t>
            </a:r>
            <a:r>
              <a:rPr lang="en-US" sz="2400" dirty="0" smtClean="0"/>
              <a:t>Lk 7:36-50)</a:t>
            </a:r>
            <a:endParaRPr lang="en-US" sz="2400" dirty="0" smtClean="0"/>
          </a:p>
          <a:p>
            <a:pPr marL="342900" indent="-342900">
              <a:buAutoNum type="arabicPeriod"/>
            </a:pPr>
            <a:r>
              <a:rPr lang="en-US" sz="2800" dirty="0" smtClean="0"/>
              <a:t>The Providence of </a:t>
            </a:r>
            <a:r>
              <a:rPr lang="en-US" sz="2800" dirty="0" smtClean="0"/>
              <a:t>God  (</a:t>
            </a:r>
            <a:r>
              <a:rPr lang="en-US" sz="2400" dirty="0" smtClean="0"/>
              <a:t>Matthew 6:19-34)</a:t>
            </a:r>
            <a:endParaRPr lang="en-US" sz="2400" dirty="0" smtClean="0"/>
          </a:p>
          <a:p>
            <a:pPr marL="342900" indent="-342900">
              <a:buAutoNum type="arabicPeriod"/>
            </a:pPr>
            <a:r>
              <a:rPr lang="en-US" sz="2800" dirty="0" smtClean="0"/>
              <a:t>The Power of </a:t>
            </a:r>
            <a:r>
              <a:rPr lang="en-US" sz="2800" dirty="0" smtClean="0"/>
              <a:t>God  </a:t>
            </a:r>
            <a:r>
              <a:rPr lang="en-US" sz="2400" dirty="0" smtClean="0"/>
              <a:t>(Hebrews 11:3,6)</a:t>
            </a:r>
            <a:endParaRPr lang="en-US" sz="2400" dirty="0" smtClean="0"/>
          </a:p>
          <a:p>
            <a:pPr marL="342900" indent="-342900">
              <a:buAutoNum type="arabicPeriod"/>
            </a:pPr>
            <a:r>
              <a:rPr lang="en-US" sz="2800" dirty="0" smtClean="0"/>
              <a:t>The Promises of </a:t>
            </a:r>
            <a:r>
              <a:rPr lang="en-US" sz="2800" dirty="0" smtClean="0"/>
              <a:t>God  </a:t>
            </a:r>
            <a:r>
              <a:rPr lang="en-US" sz="2400" dirty="0" smtClean="0"/>
              <a:t>(Romans 4:20-22)</a:t>
            </a:r>
            <a:endParaRPr lang="en-US" sz="2400" dirty="0" smtClean="0"/>
          </a:p>
          <a:p>
            <a:pPr marL="342900" indent="-342900">
              <a:buAutoNum type="arabicPeriod"/>
            </a:pPr>
            <a:r>
              <a:rPr lang="en-US" sz="2800" dirty="0" smtClean="0"/>
              <a:t>The Plans and Purposes of </a:t>
            </a:r>
            <a:r>
              <a:rPr lang="en-US" sz="2800" dirty="0" smtClean="0"/>
              <a:t>God </a:t>
            </a:r>
            <a:r>
              <a:rPr lang="en-US" sz="2400" dirty="0" smtClean="0"/>
              <a:t>(</a:t>
            </a:r>
            <a:r>
              <a:rPr lang="en-US" sz="2400" dirty="0" err="1" smtClean="0"/>
              <a:t>Num</a:t>
            </a:r>
            <a:r>
              <a:rPr lang="en-US" sz="2400" dirty="0" smtClean="0"/>
              <a:t> 23:9)</a:t>
            </a:r>
            <a:endParaRPr lang="en-US" sz="2400" dirty="0" smtClean="0"/>
          </a:p>
          <a:p>
            <a:pPr marL="342900" indent="-342900">
              <a:buAutoNum type="arabicPeriod"/>
            </a:pPr>
            <a:r>
              <a:rPr lang="en-US" sz="2800" dirty="0" smtClean="0"/>
              <a:t>The Personal Calling </a:t>
            </a:r>
            <a:r>
              <a:rPr lang="en-US" sz="2800" dirty="0" smtClean="0"/>
              <a:t>from </a:t>
            </a:r>
            <a:r>
              <a:rPr lang="en-US" sz="2800" dirty="0" smtClean="0"/>
              <a:t>God </a:t>
            </a:r>
            <a:r>
              <a:rPr lang="en-US" sz="2400" dirty="0" smtClean="0"/>
              <a:t>(Acts 26:19)</a:t>
            </a:r>
          </a:p>
          <a:p>
            <a:pPr marL="342900" indent="-342900">
              <a:buAutoNum type="arabicPeriod"/>
            </a:pPr>
            <a:r>
              <a:rPr lang="en-US" sz="2800" dirty="0" smtClean="0"/>
              <a:t>The Parousia </a:t>
            </a:r>
            <a:r>
              <a:rPr lang="en-US" sz="2400" dirty="0" smtClean="0"/>
              <a:t>(1 </a:t>
            </a:r>
            <a:r>
              <a:rPr lang="en-US" sz="2400" dirty="0" err="1"/>
              <a:t>T</a:t>
            </a:r>
            <a:r>
              <a:rPr lang="en-US" sz="2400" dirty="0" err="1" smtClean="0"/>
              <a:t>hess</a:t>
            </a:r>
            <a:r>
              <a:rPr lang="en-US" sz="2400" dirty="0" smtClean="0"/>
              <a:t> 4:13-18)</a:t>
            </a:r>
            <a:br>
              <a:rPr lang="en-US" sz="2400" dirty="0" smtClean="0"/>
            </a:br>
            <a:r>
              <a:rPr lang="en-US" sz="2400" dirty="0" smtClean="0"/>
              <a:t> = return of Christ in glory</a:t>
            </a:r>
            <a:endParaRPr lang="en-US" sz="2400" dirty="0"/>
          </a:p>
        </p:txBody>
      </p:sp>
    </p:spTree>
    <p:extLst>
      <p:ext uri="{BB962C8B-B14F-4D97-AF65-F5344CB8AC3E}">
        <p14:creationId xmlns:p14="http://schemas.microsoft.com/office/powerpoint/2010/main" val="3605483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66682" y="257577"/>
            <a:ext cx="6593983" cy="6093976"/>
          </a:xfrm>
          <a:prstGeom prst="rect">
            <a:avLst/>
          </a:prstGeom>
          <a:noFill/>
        </p:spPr>
        <p:txBody>
          <a:bodyPr wrap="square" rtlCol="0">
            <a:spAutoFit/>
          </a:bodyPr>
          <a:lstStyle/>
          <a:p>
            <a:r>
              <a:rPr lang="en-US" sz="2800" b="1" dirty="0"/>
              <a:t>(</a:t>
            </a:r>
            <a:r>
              <a:rPr lang="en-US" sz="2800" b="1" dirty="0" smtClean="0"/>
              <a:t>Romans 4:19-22) ABRAHAM</a:t>
            </a:r>
            <a:br>
              <a:rPr lang="en-US" sz="2800" b="1" dirty="0" smtClean="0"/>
            </a:br>
            <a:endParaRPr lang="en-US" sz="2800" b="1" dirty="0"/>
          </a:p>
          <a:p>
            <a:r>
              <a:rPr lang="en-US" sz="2800" dirty="0"/>
              <a:t>He considered his own body to be already dead (since he was about 100 years old) and also considered the deadness of Sarah’s womb, without weakening in the faith</a:t>
            </a:r>
            <a:r>
              <a:rPr lang="en-US" sz="2800" dirty="0" smtClean="0"/>
              <a:t>. He </a:t>
            </a:r>
            <a:r>
              <a:rPr lang="en-US" sz="2800" dirty="0"/>
              <a:t>did not waver in unbelief at God’s promise but was strengthened in his faith and gave glory to God</a:t>
            </a:r>
            <a:r>
              <a:rPr lang="en-US" sz="2800" dirty="0" smtClean="0"/>
              <a:t>, </a:t>
            </a:r>
            <a:r>
              <a:rPr lang="en-US" sz="2800" b="1" i="1" dirty="0" smtClean="0"/>
              <a:t>because </a:t>
            </a:r>
            <a:r>
              <a:rPr lang="en-US" sz="2800" b="1" i="1" dirty="0"/>
              <a:t>he was fully convinced that what He had promised He was also able to perform</a:t>
            </a:r>
            <a:r>
              <a:rPr lang="en-US" sz="2800" dirty="0" smtClean="0"/>
              <a:t>. Therefore</a:t>
            </a:r>
            <a:r>
              <a:rPr lang="en-US" sz="2800" dirty="0"/>
              <a:t>, it was credited to him for righteousness.</a:t>
            </a:r>
          </a:p>
          <a:p>
            <a:endParaRPr lang="en-US" b="1" dirty="0"/>
          </a:p>
          <a:p>
            <a:endParaRPr lang="en-US" b="1" dirty="0"/>
          </a:p>
          <a:p>
            <a:endParaRPr lang="en-US" dirty="0"/>
          </a:p>
        </p:txBody>
      </p:sp>
    </p:spTree>
    <p:extLst>
      <p:ext uri="{BB962C8B-B14F-4D97-AF65-F5344CB8AC3E}">
        <p14:creationId xmlns:p14="http://schemas.microsoft.com/office/powerpoint/2010/main" val="120914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91110" y="2294626"/>
            <a:ext cx="7039154" cy="954107"/>
          </a:xfrm>
          <a:prstGeom prst="rect">
            <a:avLst/>
          </a:prstGeom>
          <a:noFill/>
        </p:spPr>
        <p:txBody>
          <a:bodyPr wrap="square" rtlCol="0">
            <a:spAutoFit/>
          </a:bodyPr>
          <a:lstStyle/>
          <a:p>
            <a:r>
              <a:rPr lang="en-US" sz="2800" dirty="0"/>
              <a:t>Faith </a:t>
            </a:r>
            <a:r>
              <a:rPr lang="en-US" sz="2800" dirty="0" smtClean="0"/>
              <a:t>often involves </a:t>
            </a:r>
            <a:r>
              <a:rPr lang="en-US" sz="2800" dirty="0"/>
              <a:t>the use of commands: </a:t>
            </a:r>
            <a:r>
              <a:rPr lang="en-US" sz="2800" dirty="0" smtClean="0"/>
              <a:t/>
            </a:r>
            <a:br>
              <a:rPr lang="en-US" sz="2800" dirty="0" smtClean="0"/>
            </a:br>
            <a:r>
              <a:rPr lang="en-US" sz="2800" dirty="0" smtClean="0"/>
              <a:t>Matthew </a:t>
            </a:r>
            <a:r>
              <a:rPr lang="en-US" sz="2800" dirty="0"/>
              <a:t>8:5-13, 17:20, Luke 17:6, Acts 3:1-16</a:t>
            </a:r>
          </a:p>
        </p:txBody>
      </p:sp>
    </p:spTree>
    <p:extLst>
      <p:ext uri="{BB962C8B-B14F-4D97-AF65-F5344CB8AC3E}">
        <p14:creationId xmlns:p14="http://schemas.microsoft.com/office/powerpoint/2010/main" val="2345024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5396" y="1216325"/>
            <a:ext cx="6573328" cy="3816429"/>
          </a:xfrm>
          <a:prstGeom prst="rect">
            <a:avLst/>
          </a:prstGeom>
          <a:noFill/>
        </p:spPr>
        <p:txBody>
          <a:bodyPr wrap="square" rtlCol="0">
            <a:spAutoFit/>
          </a:bodyPr>
          <a:lstStyle/>
          <a:p>
            <a:r>
              <a:rPr lang="en-US" sz="2800" dirty="0"/>
              <a:t>The gift of faith (1 Cor. 12:9) which can move mountains (1 Cor. 13:2) </a:t>
            </a:r>
            <a:r>
              <a:rPr lang="en-US" sz="2800" dirty="0" smtClean="0"/>
              <a:t/>
            </a:r>
            <a:br>
              <a:rPr lang="en-US" sz="2800" dirty="0" smtClean="0"/>
            </a:br>
            <a:endParaRPr lang="en-US" sz="2800" dirty="0" smtClean="0"/>
          </a:p>
          <a:p>
            <a:r>
              <a:rPr lang="en-US" sz="2800" dirty="0" smtClean="0"/>
              <a:t>is </a:t>
            </a:r>
            <a:r>
              <a:rPr lang="en-US" sz="2800" dirty="0"/>
              <a:t>an extraordinary “measure of faith” (Romans 12:3,6) </a:t>
            </a:r>
            <a:r>
              <a:rPr lang="en-US" sz="2800" dirty="0" smtClean="0"/>
              <a:t/>
            </a:r>
            <a:br>
              <a:rPr lang="en-US" sz="2800" dirty="0" smtClean="0"/>
            </a:br>
            <a:r>
              <a:rPr lang="en-US" sz="2800" dirty="0" smtClean="0"/>
              <a:t/>
            </a:r>
            <a:br>
              <a:rPr lang="en-US" sz="2800" dirty="0" smtClean="0"/>
            </a:br>
            <a:r>
              <a:rPr lang="en-US" sz="2800" dirty="0" smtClean="0"/>
              <a:t>given </a:t>
            </a:r>
            <a:r>
              <a:rPr lang="en-US" sz="2800" dirty="0"/>
              <a:t>by God to His humblest servants </a:t>
            </a:r>
            <a:r>
              <a:rPr lang="en-US" sz="2800" dirty="0" smtClean="0"/>
              <a:t/>
            </a:r>
            <a:br>
              <a:rPr lang="en-US" sz="2800" dirty="0" smtClean="0"/>
            </a:br>
            <a:r>
              <a:rPr lang="en-US" sz="2800" dirty="0" smtClean="0"/>
              <a:t>(</a:t>
            </a:r>
            <a:r>
              <a:rPr lang="en-US" sz="2800" dirty="0"/>
              <a:t>Luke 17:5-10).</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457686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9132" y="1328467"/>
            <a:ext cx="6452559" cy="2954655"/>
          </a:xfrm>
          <a:prstGeom prst="rect">
            <a:avLst/>
          </a:prstGeom>
          <a:noFill/>
        </p:spPr>
        <p:txBody>
          <a:bodyPr wrap="square" rtlCol="0">
            <a:spAutoFit/>
          </a:bodyPr>
          <a:lstStyle/>
          <a:p>
            <a:r>
              <a:rPr lang="en-US" sz="2800" dirty="0"/>
              <a:t>The gift of faith is given to people facing extraordinary hazards or with great tasks to accomplish such as Noah building the Ark (Hebrews 11:7, Abraham (Heb. 11:8-19), or Moses leading the Israelites out of Egypt (Heb. 11:23-31).</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040674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89517" y="1328468"/>
            <a:ext cx="6435305" cy="2246769"/>
          </a:xfrm>
          <a:prstGeom prst="rect">
            <a:avLst/>
          </a:prstGeom>
          <a:noFill/>
        </p:spPr>
        <p:txBody>
          <a:bodyPr wrap="square" rtlCol="0">
            <a:spAutoFit/>
          </a:bodyPr>
          <a:lstStyle/>
          <a:p>
            <a:r>
              <a:rPr lang="en-US" sz="2800" dirty="0"/>
              <a:t>Jesus developed faith in His disciples </a:t>
            </a:r>
            <a:r>
              <a:rPr lang="en-US" sz="2800" dirty="0" smtClean="0"/>
              <a:t>by </a:t>
            </a:r>
            <a:r>
              <a:rPr lang="en-US" sz="2800" dirty="0"/>
              <a:t>exposing them to sick people, demons, storms at sea and other challenging situations and asking “Where is your faith?”. (Mark 4:40, Matthew 6:30, 16:8)</a:t>
            </a:r>
          </a:p>
        </p:txBody>
      </p:sp>
    </p:spTree>
    <p:extLst>
      <p:ext uri="{BB962C8B-B14F-4D97-AF65-F5344CB8AC3E}">
        <p14:creationId xmlns:p14="http://schemas.microsoft.com/office/powerpoint/2010/main" val="2841346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4&quot;/&gt;&lt;property id=&quot;20307&quot; value=&quot;258&quot;/&gt;&lt;/object&gt;&lt;object type=&quot;3&quot; unique_id=&quot;10007&quot;&gt;&lt;property id=&quot;20148&quot; value=&quot;5&quot;/&gt;&lt;property id=&quot;20300&quot; value=&quot;Slide 5&quot;/&gt;&lt;property id=&quot;20307&quot; value=&quot;259&quot;/&gt;&lt;/object&gt;&lt;object type=&quot;3&quot; unique_id=&quot;10008&quot;&gt;&lt;property id=&quot;20148&quot; value=&quot;5&quot;/&gt;&lt;property id=&quot;20300&quot; value=&quot;Slide 6&quot;/&gt;&lt;property id=&quot;20307&quot; value=&quot;260&quot;/&gt;&lt;/object&gt;&lt;object type=&quot;3&quot; unique_id=&quot;10009&quot;&gt;&lt;property id=&quot;20148&quot; value=&quot;5&quot;/&gt;&lt;property id=&quot;20300&quot; value=&quot;Slide 7&quot;/&gt;&lt;property id=&quot;20307&quot; value=&quot;261&quot;/&gt;&lt;/object&gt;&lt;object type=&quot;3&quot; unique_id=&quot;10010&quot;&gt;&lt;property id=&quot;20148&quot; value=&quot;5&quot;/&gt;&lt;property id=&quot;20300&quot; value=&quot;Slide 8&quot;/&gt;&lt;property id=&quot;20307&quot; value=&quot;262&quot;/&gt;&lt;/object&gt;&lt;object type=&quot;3&quot; unique_id=&quot;10011&quot;&gt;&lt;property id=&quot;20148&quot; value=&quot;5&quot;/&gt;&lt;property id=&quot;20300&quot; value=&quot;Slide 9&quot;/&gt;&lt;property id=&quot;20307&quot; value=&quot;263&quot;/&gt;&lt;/object&gt;&lt;object type=&quot;3&quot; unique_id=&quot;10012&quot;&gt;&lt;property id=&quot;20148&quot; value=&quot;5&quot;/&gt;&lt;property id=&quot;20300&quot; value=&quot;Slide 10&quot;/&gt;&lt;property id=&quot;20307&quot; value=&quot;264&quot;/&gt;&lt;/object&gt;&lt;object type=&quot;3&quot; unique_id=&quot;10013&quot;&gt;&lt;property id=&quot;20148&quot; value=&quot;5&quot;/&gt;&lt;property id=&quot;20300&quot; value=&quot;Slide 11&quot;/&gt;&lt;property id=&quot;20307&quot; value=&quot;265&quot;/&gt;&lt;/object&gt;&lt;object type=&quot;3&quot; unique_id=&quot;10014&quot;&gt;&lt;property id=&quot;20148&quot; value=&quot;5&quot;/&gt;&lt;property id=&quot;20300&quot; value=&quot;Slide 12&quot;/&gt;&lt;property id=&quot;20307&quot; value=&quot;266&quot;/&gt;&lt;/object&gt;&lt;object type=&quot;3&quot; unique_id=&quot;10015&quot;&gt;&lt;property id=&quot;20148&quot; value=&quot;5&quot;/&gt;&lt;property id=&quot;20300&quot; value=&quot;Slide 13&quot;/&gt;&lt;property id=&quot;20307&quot; value=&quot;267&quot;/&gt;&lt;/object&gt;&lt;object type=&quot;3&quot; unique_id=&quot;10016&quot;&gt;&lt;property id=&quot;20148&quot; value=&quot;5&quot;/&gt;&lt;property id=&quot;20300&quot; value=&quot;Slide 14&quot;/&gt;&lt;property id=&quot;20307&quot; value=&quot;268&quot;/&gt;&lt;/object&gt;&lt;object type=&quot;3&quot; unique_id=&quot;10017&quot;&gt;&lt;property id=&quot;20148&quot; value=&quot;5&quot;/&gt;&lt;property id=&quot;20300&quot; value=&quot;Slide 15&quot;/&gt;&lt;property id=&quot;20307&quot; value=&quot;269&quot;/&gt;&lt;/object&gt;&lt;object type=&quot;3&quot; unique_id=&quot;10018&quot;&gt;&lt;property id=&quot;20148&quot; value=&quot;5&quot;/&gt;&lt;property id=&quot;20300&quot; value=&quot;Slide 16&quot;/&gt;&lt;property id=&quot;20307&quot; value=&quot;270&quot;/&gt;&lt;/object&gt;&lt;object type=&quot;3&quot; unique_id=&quot;10070&quot;&gt;&lt;property id=&quot;20148&quot; value=&quot;5&quot;/&gt;&lt;property id=&quot;20300&quot; value=&quot;Slide 3&quot;/&gt;&lt;property id=&quot;20307&quot; value=&quot;271&quot;/&gt;&lt;/objec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TotalTime>
  <Words>402</Words>
  <Application>Microsoft Office PowerPoint</Application>
  <PresentationFormat>On-screen Show (4:3)</PresentationFormat>
  <Paragraphs>39</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Adobe Heiti Std R</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13</cp:revision>
  <dcterms:created xsi:type="dcterms:W3CDTF">2016-07-11T22:43:13Z</dcterms:created>
  <dcterms:modified xsi:type="dcterms:W3CDTF">2016-07-24T04:08:13Z</dcterms:modified>
</cp:coreProperties>
</file>