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9" r:id="rId7"/>
    <p:sldId id="261" r:id="rId8"/>
    <p:sldId id="262" r:id="rId9"/>
    <p:sldId id="263" r:id="rId10"/>
    <p:sldId id="270" r:id="rId11"/>
    <p:sldId id="264" r:id="rId12"/>
    <p:sldId id="265" r:id="rId13"/>
    <p:sldId id="266" r:id="rId14"/>
    <p:sldId id="271" r:id="rId15"/>
    <p:sldId id="267" r:id="rId16"/>
  </p:sldIdLst>
  <p:sldSz cx="9144000" cy="6858000" type="screen4x3"/>
  <p:notesSz cx="6858000" cy="9144000"/>
  <p:custDataLst>
    <p:tags r:id="rId1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73" d="100"/>
          <a:sy n="73" d="100"/>
        </p:scale>
        <p:origin x="123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1B2E363-BC2C-4BB2-9A3A-B9EF85DC0FF3}" type="datetimeFigureOut">
              <a:rPr lang="en-US" smtClean="0"/>
              <a:t>8/20/2016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177615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B2E363-BC2C-4BB2-9A3A-B9EF85DC0FF3}" type="datetimeFigureOut">
              <a:rPr lang="en-US" smtClean="0"/>
              <a:t>8/20/2016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1805967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B2E363-BC2C-4BB2-9A3A-B9EF85DC0FF3}" type="datetimeFigureOut">
              <a:rPr lang="en-US" smtClean="0"/>
              <a:t>8/20/2016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2150271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B2E363-BC2C-4BB2-9A3A-B9EF85DC0FF3}" type="datetimeFigureOut">
              <a:rPr lang="en-US" smtClean="0"/>
              <a:t>8/20/2016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1772711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1B2E363-BC2C-4BB2-9A3A-B9EF85DC0FF3}" type="datetimeFigureOut">
              <a:rPr lang="en-US" smtClean="0"/>
              <a:t>8/20/2016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324641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1B2E363-BC2C-4BB2-9A3A-B9EF85DC0FF3}" type="datetimeFigureOut">
              <a:rPr lang="en-US" smtClean="0"/>
              <a:t>8/20/2016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1441116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1B2E363-BC2C-4BB2-9A3A-B9EF85DC0FF3}" type="datetimeFigureOut">
              <a:rPr lang="en-US" smtClean="0"/>
              <a:t>8/20/2016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4165162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B2E363-BC2C-4BB2-9A3A-B9EF85DC0FF3}" type="datetimeFigureOut">
              <a:rPr lang="en-US" smtClean="0"/>
              <a:t>8/20/2016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2177616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2E363-BC2C-4BB2-9A3A-B9EF85DC0FF3}" type="datetimeFigureOut">
              <a:rPr lang="en-US" smtClean="0"/>
              <a:t>8/20/2016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2475066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B2E363-BC2C-4BB2-9A3A-B9EF85DC0FF3}" type="datetimeFigureOut">
              <a:rPr lang="en-US" smtClean="0"/>
              <a:t>8/20/2016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1808016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B2E363-BC2C-4BB2-9A3A-B9EF85DC0FF3}" type="datetimeFigureOut">
              <a:rPr lang="en-US" smtClean="0"/>
              <a:t>8/20/2016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7DA205-FCC6-4F4B-9642-E1D8CD1D450D}" type="slidenum">
              <a:rPr lang="en-US" smtClean="0"/>
              <a:t>‹#›</a:t>
            </a:fld>
            <a:endParaRPr lang="en-US"/>
          </a:p>
        </p:txBody>
      </p:sp>
    </p:spTree>
    <p:extLst>
      <p:ext uri="{BB962C8B-B14F-4D97-AF65-F5344CB8AC3E}">
        <p14:creationId xmlns:p14="http://schemas.microsoft.com/office/powerpoint/2010/main" val="3284164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B2E363-BC2C-4BB2-9A3A-B9EF85DC0FF3}" type="datetimeFigureOut">
              <a:rPr lang="en-US" smtClean="0"/>
              <a:t>8/20/2016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7DA205-FCC6-4F4B-9642-E1D8CD1D450D}" type="slidenum">
              <a:rPr lang="en-US" smtClean="0"/>
              <a:t>‹#›</a:t>
            </a:fld>
            <a:endParaRPr lang="en-US"/>
          </a:p>
        </p:txBody>
      </p:sp>
    </p:spTree>
    <p:extLst>
      <p:ext uri="{BB962C8B-B14F-4D97-AF65-F5344CB8AC3E}">
        <p14:creationId xmlns:p14="http://schemas.microsoft.com/office/powerpoint/2010/main" val="35157287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708694" y="4925683"/>
            <a:ext cx="6202392" cy="523220"/>
          </a:xfrm>
          <a:prstGeom prst="rect">
            <a:avLst/>
          </a:prstGeom>
          <a:solidFill>
            <a:schemeClr val="accent2"/>
          </a:solidFill>
        </p:spPr>
        <p:txBody>
          <a:bodyPr wrap="square" rtlCol="0">
            <a:spAutoFit/>
          </a:bodyPr>
          <a:lstStyle/>
          <a:p>
            <a:r>
              <a:rPr lang="en-US" sz="2800" dirty="0">
                <a:effectLst>
                  <a:outerShdw blurRad="38100" dist="38100" dir="2700000" algn="tl">
                    <a:srgbClr val="000000">
                      <a:alpha val="43137"/>
                    </a:srgbClr>
                  </a:outerShdw>
                </a:effectLst>
              </a:rPr>
              <a:t>Offices: Evangelists, Pastors and Teachers</a:t>
            </a:r>
          </a:p>
        </p:txBody>
      </p:sp>
      <p:sp>
        <p:nvSpPr>
          <p:cNvPr id="5" name="TextBox 4"/>
          <p:cNvSpPr txBox="1"/>
          <p:nvPr/>
        </p:nvSpPr>
        <p:spPr>
          <a:xfrm>
            <a:off x="4183812" y="6271405"/>
            <a:ext cx="4960188" cy="523220"/>
          </a:xfrm>
          <a:prstGeom prst="rect">
            <a:avLst/>
          </a:prstGeom>
          <a:noFill/>
        </p:spPr>
        <p:txBody>
          <a:bodyPr wrap="square" rtlCol="0">
            <a:spAutoFit/>
          </a:bodyPr>
          <a:lstStyle/>
          <a:p>
            <a:r>
              <a:rPr lang="en-US" sz="2800" dirty="0" smtClean="0">
                <a:solidFill>
                  <a:schemeClr val="bg1"/>
                </a:solidFill>
              </a:rPr>
              <a:t>www.globalchristians.org/gifts/</a:t>
            </a:r>
            <a:endParaRPr lang="en-US" sz="2800" dirty="0">
              <a:solidFill>
                <a:schemeClr val="bg1"/>
              </a:solidFill>
            </a:endParaRPr>
          </a:p>
        </p:txBody>
      </p:sp>
    </p:spTree>
    <p:extLst>
      <p:ext uri="{BB962C8B-B14F-4D97-AF65-F5344CB8AC3E}">
        <p14:creationId xmlns:p14="http://schemas.microsoft.com/office/powerpoint/2010/main" val="758899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46811" y="117566"/>
            <a:ext cx="6518366" cy="6001643"/>
          </a:xfrm>
          <a:prstGeom prst="rect">
            <a:avLst/>
          </a:prstGeom>
          <a:noFill/>
        </p:spPr>
        <p:txBody>
          <a:bodyPr wrap="square" rtlCol="0">
            <a:spAutoFit/>
          </a:bodyPr>
          <a:lstStyle/>
          <a:p>
            <a:r>
              <a:rPr lang="en-US" sz="2400" b="1" dirty="0" smtClean="0">
                <a:solidFill>
                  <a:schemeClr val="accent2">
                    <a:lumMod val="75000"/>
                  </a:schemeClr>
                </a:solidFill>
              </a:rPr>
              <a:t>You might be a pastor if:</a:t>
            </a:r>
          </a:p>
          <a:p>
            <a:pPr marL="342900" indent="-342900">
              <a:buFont typeface="+mj-lt"/>
              <a:buAutoNum type="arabicPeriod"/>
            </a:pPr>
            <a:r>
              <a:rPr lang="en-US" sz="2400" dirty="0" smtClean="0"/>
              <a:t>You have a deep care about the church, people, “the flock” in a definite physical location</a:t>
            </a:r>
          </a:p>
          <a:p>
            <a:pPr marL="342900" indent="-342900">
              <a:buFont typeface="+mj-lt"/>
              <a:buAutoNum type="arabicPeriod"/>
            </a:pPr>
            <a:r>
              <a:rPr lang="en-US" sz="2400" dirty="0" smtClean="0"/>
              <a:t>You are concerned about the state of people’s spiritual lives</a:t>
            </a:r>
          </a:p>
          <a:p>
            <a:pPr marL="342900" indent="-342900">
              <a:buFont typeface="+mj-lt"/>
              <a:buAutoNum type="arabicPeriod"/>
            </a:pPr>
            <a:r>
              <a:rPr lang="en-US" sz="2400" dirty="0" smtClean="0"/>
              <a:t>You want to know “how X is going..”</a:t>
            </a:r>
          </a:p>
          <a:p>
            <a:pPr marL="342900" indent="-342900">
              <a:buFont typeface="+mj-lt"/>
              <a:buAutoNum type="arabicPeriod"/>
            </a:pPr>
            <a:r>
              <a:rPr lang="en-US" sz="2400" dirty="0" smtClean="0"/>
              <a:t>People naturally turn to you when they are in trouble</a:t>
            </a:r>
          </a:p>
          <a:p>
            <a:pPr marL="342900" indent="-342900">
              <a:buFont typeface="+mj-lt"/>
              <a:buAutoNum type="arabicPeriod"/>
            </a:pPr>
            <a:r>
              <a:rPr lang="en-US" sz="2400" dirty="0" smtClean="0"/>
              <a:t>You gather people around you and form them into living communities e.g. a home group or life group.</a:t>
            </a:r>
          </a:p>
          <a:p>
            <a:pPr marL="342900" indent="-342900">
              <a:buFont typeface="+mj-lt"/>
              <a:buAutoNum type="arabicPeriod"/>
            </a:pPr>
            <a:r>
              <a:rPr lang="en-US" sz="2400" dirty="0" smtClean="0"/>
              <a:t>You care deeply about how the church operates</a:t>
            </a:r>
          </a:p>
          <a:p>
            <a:pPr marL="342900" indent="-342900">
              <a:buFont typeface="+mj-lt"/>
              <a:buAutoNum type="arabicPeriod"/>
            </a:pPr>
            <a:r>
              <a:rPr lang="en-US" sz="2400" dirty="0" smtClean="0"/>
              <a:t>You see success as the growth of the local church body</a:t>
            </a:r>
          </a:p>
          <a:p>
            <a:pPr marL="342900" indent="-342900">
              <a:buFont typeface="+mj-lt"/>
              <a:buAutoNum type="arabicPeriod"/>
            </a:pPr>
            <a:r>
              <a:rPr lang="en-US" sz="2400" dirty="0" smtClean="0"/>
              <a:t>You desire to teach people how to live as believers.</a:t>
            </a:r>
            <a:endParaRPr lang="en-US" sz="2400" dirty="0"/>
          </a:p>
        </p:txBody>
      </p:sp>
    </p:spTree>
    <p:extLst>
      <p:ext uri="{BB962C8B-B14F-4D97-AF65-F5344CB8AC3E}">
        <p14:creationId xmlns:p14="http://schemas.microsoft.com/office/powerpoint/2010/main" val="493974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72264" y="508958"/>
            <a:ext cx="6469812" cy="5386090"/>
          </a:xfrm>
          <a:prstGeom prst="rect">
            <a:avLst/>
          </a:prstGeom>
          <a:noFill/>
        </p:spPr>
        <p:txBody>
          <a:bodyPr wrap="square" rtlCol="0">
            <a:spAutoFit/>
          </a:bodyPr>
          <a:lstStyle/>
          <a:p>
            <a:pPr lvl="0"/>
            <a:r>
              <a:rPr lang="en-US" sz="2800" dirty="0"/>
              <a:t>Teaching the local congregation was to be an important function of the pastor/elder/overseer (1 Timothy 3:2, 5:17)</a:t>
            </a:r>
            <a:br>
              <a:rPr lang="en-US" sz="2800" dirty="0"/>
            </a:br>
            <a:endParaRPr lang="en-US" sz="2800" dirty="0"/>
          </a:p>
          <a:p>
            <a:pPr lvl="0"/>
            <a:r>
              <a:rPr lang="en-US" sz="2800" dirty="0"/>
              <a:t>There is a separate office called “teacher” and these seem to be people who specialized entirely in teaching without “running the church” as such. Bible teachers, seminary professors and Christian speakers and authors would fill this role today. </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4074792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8747" y="500332"/>
            <a:ext cx="6694098" cy="5109091"/>
          </a:xfrm>
          <a:prstGeom prst="rect">
            <a:avLst/>
          </a:prstGeom>
          <a:noFill/>
        </p:spPr>
        <p:txBody>
          <a:bodyPr wrap="square" rtlCol="0">
            <a:spAutoFit/>
          </a:bodyPr>
          <a:lstStyle/>
          <a:p>
            <a:pPr lvl="0"/>
            <a:r>
              <a:rPr lang="en-US" sz="2800" dirty="0"/>
              <a:t>Teachers “water” while apostles, prophets and evangelists “plant”. They tend to stay in one place for a while and provide the Word. Apollos was a powerful teacher. (1 Corinthians 3:6) </a:t>
            </a:r>
            <a:br>
              <a:rPr lang="en-US" sz="2800" dirty="0"/>
            </a:br>
            <a:endParaRPr lang="en-US" sz="2800" dirty="0"/>
          </a:p>
          <a:p>
            <a:r>
              <a:rPr lang="en-US" sz="2800" dirty="0"/>
              <a:t>There seem to have been many teachers, so many that James warned against rushing into the role (James 3:1), and that people falling away “accumulated teachers” for their itching ears. (2 Timothy 4:3,4)</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1197025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8747" y="1268083"/>
            <a:ext cx="6694098" cy="2616101"/>
          </a:xfrm>
          <a:prstGeom prst="rect">
            <a:avLst/>
          </a:prstGeom>
          <a:noFill/>
        </p:spPr>
        <p:txBody>
          <a:bodyPr wrap="square" rtlCol="0">
            <a:spAutoFit/>
          </a:bodyPr>
          <a:lstStyle/>
          <a:p>
            <a:r>
              <a:rPr lang="en-US" sz="2800" dirty="0"/>
              <a:t>Teachers were to diligently divide the Word of God, teaching in-season and out of season and stern rebuke was to be part of their vocabulary as they exhorted people into a Christian lifestyle.</a:t>
            </a:r>
            <a:br>
              <a:rPr lang="en-US" sz="2800" dirty="0"/>
            </a:br>
            <a:r>
              <a:rPr lang="en-US" sz="2400" dirty="0"/>
              <a:t>(1 Timothy 1:5, 2 Timothy 2:15, 3:16,17, 4:2,3).</a:t>
            </a:r>
          </a:p>
        </p:txBody>
      </p:sp>
    </p:spTree>
    <p:extLst>
      <p:ext uri="{BB962C8B-B14F-4D97-AF65-F5344CB8AC3E}">
        <p14:creationId xmlns:p14="http://schemas.microsoft.com/office/powerpoint/2010/main" val="1086694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59874" y="313509"/>
            <a:ext cx="6648995" cy="5693866"/>
          </a:xfrm>
          <a:prstGeom prst="rect">
            <a:avLst/>
          </a:prstGeom>
          <a:noFill/>
        </p:spPr>
        <p:txBody>
          <a:bodyPr wrap="square" rtlCol="0">
            <a:spAutoFit/>
          </a:bodyPr>
          <a:lstStyle/>
          <a:p>
            <a:r>
              <a:rPr lang="en-US" sz="2800" b="1" dirty="0" smtClean="0">
                <a:solidFill>
                  <a:schemeClr val="accent2">
                    <a:lumMod val="75000"/>
                  </a:schemeClr>
                </a:solidFill>
              </a:rPr>
              <a:t>You might be a teacher if:</a:t>
            </a:r>
          </a:p>
          <a:p>
            <a:pPr marL="342900" indent="-342900">
              <a:buFont typeface="+mj-lt"/>
              <a:buAutoNum type="arabicPeriod"/>
            </a:pPr>
            <a:r>
              <a:rPr lang="en-US" sz="2800" dirty="0" smtClean="0"/>
              <a:t>You can get totally absorbed in Bible study</a:t>
            </a:r>
          </a:p>
          <a:p>
            <a:pPr marL="342900" indent="-342900">
              <a:buFont typeface="+mj-lt"/>
              <a:buAutoNum type="arabicPeriod"/>
            </a:pPr>
            <a:r>
              <a:rPr lang="en-US" sz="2800" dirty="0" smtClean="0"/>
              <a:t>Doctrine really matters to you</a:t>
            </a:r>
          </a:p>
          <a:p>
            <a:pPr marL="342900" indent="-342900">
              <a:buFont typeface="+mj-lt"/>
              <a:buAutoNum type="arabicPeriod"/>
            </a:pPr>
            <a:r>
              <a:rPr lang="en-US" sz="2800" dirty="0" smtClean="0"/>
              <a:t>You enjoy nothing more than teaching a good bible class</a:t>
            </a:r>
          </a:p>
          <a:p>
            <a:pPr marL="342900" indent="-342900">
              <a:buFont typeface="+mj-lt"/>
              <a:buAutoNum type="arabicPeriod"/>
            </a:pPr>
            <a:r>
              <a:rPr lang="en-US" sz="2800" dirty="0" smtClean="0"/>
              <a:t>Church administration bores you to tears.</a:t>
            </a:r>
          </a:p>
          <a:p>
            <a:pPr marL="342900" indent="-342900">
              <a:buFont typeface="+mj-lt"/>
              <a:buAutoNum type="arabicPeriod"/>
            </a:pPr>
            <a:r>
              <a:rPr lang="en-US" sz="2800" dirty="0" smtClean="0"/>
              <a:t>You like the idea of writing a Christian book that explains a complex topic.</a:t>
            </a:r>
          </a:p>
          <a:p>
            <a:pPr marL="342900" indent="-342900">
              <a:buFont typeface="+mj-lt"/>
              <a:buAutoNum type="arabicPeriod"/>
            </a:pPr>
            <a:r>
              <a:rPr lang="en-US" sz="2800" dirty="0" smtClean="0"/>
              <a:t>You enjoy reading and understanding and getting and accumulating knowledge</a:t>
            </a:r>
          </a:p>
          <a:p>
            <a:pPr marL="342900" indent="-342900">
              <a:buFont typeface="+mj-lt"/>
              <a:buAutoNum type="arabicPeriod"/>
            </a:pPr>
            <a:r>
              <a:rPr lang="en-US" sz="2800" dirty="0" smtClean="0"/>
              <a:t>You view success as people walking in the Truth without theological error and discovering the deep things of God.</a:t>
            </a:r>
            <a:endParaRPr lang="en-US" sz="2800" dirty="0"/>
          </a:p>
        </p:txBody>
      </p:sp>
    </p:spTree>
    <p:extLst>
      <p:ext uri="{BB962C8B-B14F-4D97-AF65-F5344CB8AC3E}">
        <p14:creationId xmlns:p14="http://schemas.microsoft.com/office/powerpoint/2010/main" val="3440849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84407" y="1061049"/>
            <a:ext cx="6418053" cy="4678204"/>
          </a:xfrm>
          <a:prstGeom prst="rect">
            <a:avLst/>
          </a:prstGeom>
          <a:noFill/>
        </p:spPr>
        <p:txBody>
          <a:bodyPr wrap="square" rtlCol="0">
            <a:spAutoFit/>
          </a:bodyPr>
          <a:lstStyle/>
          <a:p>
            <a:pPr lvl="0"/>
            <a:r>
              <a:rPr lang="en-US" sz="2800" dirty="0"/>
              <a:t>The gifts and offices of evangelist, pastor and teacher tend to recognized in the believer by senior men and women of God</a:t>
            </a:r>
            <a:r>
              <a:rPr lang="en-US" sz="2800" dirty="0" smtClean="0"/>
              <a:t>.</a:t>
            </a:r>
          </a:p>
          <a:p>
            <a:pPr lvl="0"/>
            <a:endParaRPr lang="en-US" sz="2800" dirty="0" smtClean="0"/>
          </a:p>
          <a:p>
            <a:pPr lvl="0"/>
            <a:r>
              <a:rPr lang="en-US" sz="2800" dirty="0" smtClean="0"/>
              <a:t>There </a:t>
            </a:r>
            <a:r>
              <a:rPr lang="en-US" sz="2800" dirty="0"/>
              <a:t>is often some kind of ordination to these kinds of roles. </a:t>
            </a:r>
            <a:endParaRPr lang="en-US" sz="2800" dirty="0" smtClean="0"/>
          </a:p>
          <a:p>
            <a:pPr lvl="0"/>
            <a:endParaRPr lang="en-US" sz="2800" dirty="0"/>
          </a:p>
          <a:p>
            <a:pPr lvl="0"/>
            <a:r>
              <a:rPr lang="en-US" sz="2800" dirty="0" smtClean="0"/>
              <a:t>Extensive </a:t>
            </a:r>
            <a:r>
              <a:rPr lang="en-US" sz="2800" dirty="0"/>
              <a:t>training may be necessary to teach the Scriptures well and to diligently fulfill these roles.</a:t>
            </a:r>
          </a:p>
          <a:p>
            <a:endParaRPr lang="en-US" dirty="0"/>
          </a:p>
        </p:txBody>
      </p:sp>
      <p:sp>
        <p:nvSpPr>
          <p:cNvPr id="3" name="TextBox 2"/>
          <p:cNvSpPr txBox="1"/>
          <p:nvPr/>
        </p:nvSpPr>
        <p:spPr>
          <a:xfrm>
            <a:off x="4080295" y="6254152"/>
            <a:ext cx="4960188" cy="523220"/>
          </a:xfrm>
          <a:prstGeom prst="rect">
            <a:avLst/>
          </a:prstGeom>
          <a:noFill/>
        </p:spPr>
        <p:txBody>
          <a:bodyPr wrap="square" rtlCol="0">
            <a:spAutoFit/>
          </a:bodyPr>
          <a:lstStyle/>
          <a:p>
            <a:r>
              <a:rPr lang="en-US" sz="2800" dirty="0" smtClean="0">
                <a:solidFill>
                  <a:schemeClr val="bg1"/>
                </a:solidFill>
              </a:rPr>
              <a:t>www.globalchristians.org/gifts/</a:t>
            </a:r>
            <a:endParaRPr lang="en-US" sz="2800" dirty="0">
              <a:solidFill>
                <a:schemeClr val="bg1"/>
              </a:solidFill>
            </a:endParaRPr>
          </a:p>
        </p:txBody>
      </p:sp>
    </p:spTree>
    <p:extLst>
      <p:ext uri="{BB962C8B-B14F-4D97-AF65-F5344CB8AC3E}">
        <p14:creationId xmlns:p14="http://schemas.microsoft.com/office/powerpoint/2010/main" val="4381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93035" y="966158"/>
            <a:ext cx="6314535" cy="4401205"/>
          </a:xfrm>
          <a:prstGeom prst="rect">
            <a:avLst/>
          </a:prstGeom>
          <a:noFill/>
        </p:spPr>
        <p:txBody>
          <a:bodyPr wrap="square" rtlCol="0">
            <a:spAutoFit/>
          </a:bodyPr>
          <a:lstStyle/>
          <a:p>
            <a:r>
              <a:rPr lang="en-US" sz="2800" b="1" dirty="0"/>
              <a:t>N.B.</a:t>
            </a:r>
            <a:r>
              <a:rPr lang="en-US" sz="2800" dirty="0"/>
              <a:t> Spiritual leadership always happens within the context of place, time and culture and quibbling over exact role definitions has led to a lot of totally unnecessary church division. The world of the New Testament was very different from today so God left leadership roles quite undefined and flexible. The Holy Spirit ultimately appoints overseers. </a:t>
            </a:r>
            <a:r>
              <a:rPr lang="en-US" sz="2800" dirty="0" smtClean="0"/>
              <a:t/>
            </a:r>
            <a:br>
              <a:rPr lang="en-US" sz="2800" dirty="0" smtClean="0"/>
            </a:br>
            <a:r>
              <a:rPr lang="en-US" sz="2800" dirty="0" smtClean="0"/>
              <a:t>(</a:t>
            </a:r>
            <a:r>
              <a:rPr lang="en-US" sz="2800" dirty="0"/>
              <a:t>Acts 20:28)</a:t>
            </a:r>
          </a:p>
        </p:txBody>
      </p:sp>
    </p:spTree>
    <p:extLst>
      <p:ext uri="{BB962C8B-B14F-4D97-AF65-F5344CB8AC3E}">
        <p14:creationId xmlns:p14="http://schemas.microsoft.com/office/powerpoint/2010/main" val="3855699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58528" y="1682151"/>
            <a:ext cx="6504317" cy="1815882"/>
          </a:xfrm>
          <a:prstGeom prst="rect">
            <a:avLst/>
          </a:prstGeom>
          <a:noFill/>
        </p:spPr>
        <p:txBody>
          <a:bodyPr wrap="square" rtlCol="0">
            <a:spAutoFit/>
          </a:bodyPr>
          <a:lstStyle/>
          <a:p>
            <a:r>
              <a:rPr lang="en-US" sz="2800" dirty="0"/>
              <a:t>The gift of evangelist is only referenced three times in the New Testament and there is no extended definition of the role. Acts 21:8, Ephesians 4:11, 2 Timothy 4:5.</a:t>
            </a:r>
          </a:p>
        </p:txBody>
      </p:sp>
    </p:spTree>
    <p:extLst>
      <p:ext uri="{BB962C8B-B14F-4D97-AF65-F5344CB8AC3E}">
        <p14:creationId xmlns:p14="http://schemas.microsoft.com/office/powerpoint/2010/main" val="648951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58529" y="1233578"/>
            <a:ext cx="6461185" cy="3108543"/>
          </a:xfrm>
          <a:prstGeom prst="rect">
            <a:avLst/>
          </a:prstGeom>
          <a:noFill/>
        </p:spPr>
        <p:txBody>
          <a:bodyPr wrap="square" rtlCol="0">
            <a:spAutoFit/>
          </a:bodyPr>
          <a:lstStyle/>
          <a:p>
            <a:r>
              <a:rPr lang="en-US" sz="2800" dirty="0"/>
              <a:t>Evangelist probably means who led large numbers of people to Christ, then drilled the new converts in basic doctrine, cleansed them of evil spirits, got them to renounce Satan and all his works, then baptized them (Acts 8). They laid the spiritual foundations for new believers. </a:t>
            </a:r>
          </a:p>
        </p:txBody>
      </p:sp>
    </p:spTree>
    <p:extLst>
      <p:ext uri="{BB962C8B-B14F-4D97-AF65-F5344CB8AC3E}">
        <p14:creationId xmlns:p14="http://schemas.microsoft.com/office/powerpoint/2010/main" val="3080159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8914" y="1199071"/>
            <a:ext cx="6176513" cy="3970318"/>
          </a:xfrm>
          <a:prstGeom prst="rect">
            <a:avLst/>
          </a:prstGeom>
          <a:noFill/>
        </p:spPr>
        <p:txBody>
          <a:bodyPr wrap="square" rtlCol="0">
            <a:spAutoFit/>
          </a:bodyPr>
          <a:lstStyle/>
          <a:p>
            <a:pPr lvl="0"/>
            <a:r>
              <a:rPr lang="en-US" sz="2800" dirty="0"/>
              <a:t>The two evangelists in Scripture, Phillip and Timothy were both very respected figures with regional authority. </a:t>
            </a:r>
            <a:br>
              <a:rPr lang="en-US" sz="2800" dirty="0"/>
            </a:br>
            <a:endParaRPr lang="en-US" sz="2800" dirty="0"/>
          </a:p>
          <a:p>
            <a:r>
              <a:rPr lang="en-US" sz="2800" dirty="0"/>
              <a:t>When the evangelist had finished converting, cleansing and baptizing people and setting them in new house churches then the pastors and teachers took over and the evangelist moved on. </a:t>
            </a:r>
          </a:p>
        </p:txBody>
      </p:sp>
    </p:spTree>
    <p:extLst>
      <p:ext uri="{BB962C8B-B14F-4D97-AF65-F5344CB8AC3E}">
        <p14:creationId xmlns:p14="http://schemas.microsoft.com/office/powerpoint/2010/main" val="1043743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34194" y="522514"/>
            <a:ext cx="6335486" cy="5109091"/>
          </a:xfrm>
          <a:prstGeom prst="rect">
            <a:avLst/>
          </a:prstGeom>
          <a:noFill/>
        </p:spPr>
        <p:txBody>
          <a:bodyPr wrap="square" rtlCol="0">
            <a:spAutoFit/>
          </a:bodyPr>
          <a:lstStyle/>
          <a:p>
            <a:r>
              <a:rPr lang="en-US" sz="2800" b="1" dirty="0" smtClean="0">
                <a:solidFill>
                  <a:schemeClr val="accent2">
                    <a:lumMod val="75000"/>
                  </a:schemeClr>
                </a:solidFill>
              </a:rPr>
              <a:t>You may be an evangelist if:</a:t>
            </a:r>
          </a:p>
          <a:p>
            <a:pPr marL="342900" indent="-342900">
              <a:buFont typeface="+mj-lt"/>
              <a:buAutoNum type="arabicPeriod"/>
            </a:pPr>
            <a:r>
              <a:rPr lang="en-US" sz="2800" dirty="0" smtClean="0"/>
              <a:t>You have a fierce burden to win souls</a:t>
            </a:r>
          </a:p>
          <a:p>
            <a:pPr marL="342900" indent="-342900">
              <a:buFont typeface="+mj-lt"/>
              <a:buAutoNum type="arabicPeriod"/>
            </a:pPr>
            <a:r>
              <a:rPr lang="en-US" sz="2800" dirty="0" smtClean="0"/>
              <a:t>You define ministry success solely as “people converted to Christ”.</a:t>
            </a:r>
          </a:p>
          <a:p>
            <a:pPr marL="342900" indent="-342900">
              <a:buFont typeface="+mj-lt"/>
              <a:buAutoNum type="arabicPeriod"/>
            </a:pPr>
            <a:r>
              <a:rPr lang="en-US" sz="2800" dirty="0" smtClean="0"/>
              <a:t>You relate easily to non-believers</a:t>
            </a:r>
          </a:p>
          <a:p>
            <a:pPr marL="342900" indent="-342900">
              <a:buFont typeface="+mj-lt"/>
              <a:buAutoNum type="arabicPeriod"/>
            </a:pPr>
            <a:r>
              <a:rPr lang="en-US" sz="2800" dirty="0" smtClean="0"/>
              <a:t>You like explaining the gospel to others</a:t>
            </a:r>
          </a:p>
          <a:p>
            <a:pPr marL="342900" indent="-342900">
              <a:buFont typeface="+mj-lt"/>
              <a:buAutoNum type="arabicPeriod"/>
            </a:pPr>
            <a:r>
              <a:rPr lang="en-US" sz="2800" dirty="0" smtClean="0"/>
              <a:t>You are an extrovert</a:t>
            </a:r>
          </a:p>
          <a:p>
            <a:pPr marL="342900" indent="-342900">
              <a:buFont typeface="+mj-lt"/>
              <a:buAutoNum type="arabicPeriod"/>
            </a:pPr>
            <a:r>
              <a:rPr lang="en-US" sz="2800" dirty="0" smtClean="0"/>
              <a:t>You like “moving on” from place to place, travelling, and preaching</a:t>
            </a:r>
          </a:p>
          <a:p>
            <a:pPr marL="342900" indent="-342900">
              <a:buFont typeface="+mj-lt"/>
              <a:buAutoNum type="arabicPeriod"/>
            </a:pPr>
            <a:r>
              <a:rPr lang="en-US" sz="2800" dirty="0" smtClean="0"/>
              <a:t>You enjoy the basics of the gospel but get impatient with complex theology</a:t>
            </a:r>
          </a:p>
          <a:p>
            <a:pPr marL="342900" indent="-342900">
              <a:buFont typeface="+mj-lt"/>
              <a:buAutoNum type="arabicPeriod"/>
            </a:pPr>
            <a:endParaRPr lang="en-US" dirty="0"/>
          </a:p>
        </p:txBody>
      </p:sp>
    </p:spTree>
    <p:extLst>
      <p:ext uri="{BB962C8B-B14F-4D97-AF65-F5344CB8AC3E}">
        <p14:creationId xmlns:p14="http://schemas.microsoft.com/office/powerpoint/2010/main" val="1419611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49901" y="1552755"/>
            <a:ext cx="6409427" cy="2523768"/>
          </a:xfrm>
          <a:prstGeom prst="rect">
            <a:avLst/>
          </a:prstGeom>
          <a:noFill/>
        </p:spPr>
        <p:txBody>
          <a:bodyPr wrap="square" rtlCol="0">
            <a:spAutoFit/>
          </a:bodyPr>
          <a:lstStyle/>
          <a:p>
            <a:r>
              <a:rPr lang="en-US" sz="2800" dirty="0"/>
              <a:t>Pastor is just the word for shepherd and their role was to shepherd the people under their care. The specific word pastor is only mentioned specifically in Ephesians 4:11, and is without definition. </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1440352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46385" y="310551"/>
            <a:ext cx="6538823" cy="5816977"/>
          </a:xfrm>
          <a:prstGeom prst="rect">
            <a:avLst/>
          </a:prstGeom>
          <a:noFill/>
        </p:spPr>
        <p:txBody>
          <a:bodyPr wrap="square" rtlCol="0">
            <a:spAutoFit/>
          </a:bodyPr>
          <a:lstStyle/>
          <a:p>
            <a:pPr lvl="0"/>
            <a:r>
              <a:rPr lang="en-US" sz="2800" dirty="0"/>
              <a:t>Elder or overseer is by far the most frequent term and the apostle Peter sees elders as shepherds of the flock (the pastoral role) in 1 Peter 5:1-5</a:t>
            </a:r>
            <a:br>
              <a:rPr lang="en-US" sz="2800" dirty="0"/>
            </a:br>
            <a:endParaRPr lang="en-US" sz="2800" dirty="0"/>
          </a:p>
          <a:p>
            <a:pPr lvl="0"/>
            <a:r>
              <a:rPr lang="en-US" sz="2800" dirty="0"/>
              <a:t>The term elder/overseer being used of Christian leaders with pastoral authority over believers is found in: Acts 11:30, 14:23, 15:2,4,6,22,23; 16:4, 20:17,28; 21:18, Philippians 1:1, 1 Timothy 3:1-7, 4:14, 5:17-20; Titus 1:5-9, James 5:14, 1 Peter 5:1-5.</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3575861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8143" y="776377"/>
            <a:ext cx="6323162" cy="4801314"/>
          </a:xfrm>
          <a:prstGeom prst="rect">
            <a:avLst/>
          </a:prstGeom>
          <a:noFill/>
        </p:spPr>
        <p:txBody>
          <a:bodyPr wrap="square" rtlCol="0">
            <a:spAutoFit/>
          </a:bodyPr>
          <a:lstStyle/>
          <a:p>
            <a:pPr lvl="0"/>
            <a:r>
              <a:rPr lang="en-US" dirty="0">
                <a:effectLst>
                  <a:outerShdw blurRad="38100" dist="25400" dir="5400000" algn="ctr">
                    <a:srgbClr val="6E747A">
                      <a:alpha val="43000"/>
                    </a:srgbClr>
                  </a:outerShdw>
                </a:effectLst>
              </a:rPr>
              <a:t> </a:t>
            </a:r>
            <a:endParaRPr lang="en-US" dirty="0"/>
          </a:p>
          <a:p>
            <a:pPr lvl="0"/>
            <a:r>
              <a:rPr lang="en-US" sz="2800" dirty="0"/>
              <a:t>The role of elder was to teach and shepherd the flock, and remuneration and double honor was commanded. </a:t>
            </a:r>
            <a:r>
              <a:rPr lang="en-US" sz="2800" dirty="0" smtClean="0"/>
              <a:t/>
            </a:r>
            <a:br>
              <a:rPr lang="en-US" sz="2800" dirty="0" smtClean="0"/>
            </a:br>
            <a:r>
              <a:rPr lang="en-US" sz="2800" dirty="0" smtClean="0"/>
              <a:t>1 </a:t>
            </a:r>
            <a:r>
              <a:rPr lang="en-US" sz="2800" dirty="0"/>
              <a:t>Timothy 5:17-19 </a:t>
            </a:r>
            <a:br>
              <a:rPr lang="en-US" sz="2800" dirty="0"/>
            </a:br>
            <a:endParaRPr lang="en-US" sz="2800" dirty="0"/>
          </a:p>
          <a:p>
            <a:pPr lvl="0"/>
            <a:r>
              <a:rPr lang="en-US" sz="2800" dirty="0"/>
              <a:t>So it seems Elder = Overseer =Pastor and is almost identical to today’s pastor. The lives of elders / pastors were to be exemplary. (1 Tim 3:1-7, Titus 1:5-9)</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1782866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0.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3&quot;/&gt;&lt;property id=&quot;20307&quot; value=&quot;258&quot;/&gt;&lt;/object&gt;&lt;object type=&quot;3&quot; unique_id=&quot;10007&quot;&gt;&lt;property id=&quot;20148&quot; value=&quot;5&quot;/&gt;&lt;property id=&quot;20300&quot; value=&quot;Slide 4&quot;/&gt;&lt;property id=&quot;20307&quot; value=&quot;259&quot;/&gt;&lt;/object&gt;&lt;object type=&quot;3&quot; unique_id=&quot;10008&quot;&gt;&lt;property id=&quot;20148&quot; value=&quot;5&quot;/&gt;&lt;property id=&quot;20300&quot; value=&quot;Slide 5&quot;/&gt;&lt;property id=&quot;20307&quot; value=&quot;260&quot;/&gt;&lt;/object&gt;&lt;object type=&quot;3&quot; unique_id=&quot;10009&quot;&gt;&lt;property id=&quot;20148&quot; value=&quot;5&quot;/&gt;&lt;property id=&quot;20300&quot; value=&quot;Slide 6&quot;/&gt;&lt;property id=&quot;20307&quot; value=&quot;261&quot;/&gt;&lt;/object&gt;&lt;object type=&quot;3&quot; unique_id=&quot;10010&quot;&gt;&lt;property id=&quot;20148&quot; value=&quot;5&quot;/&gt;&lt;property id=&quot;20300&quot; value=&quot;Slide 7&quot;/&gt;&lt;property id=&quot;20307&quot; value=&quot;262&quot;/&gt;&lt;/object&gt;&lt;object type=&quot;3&quot; unique_id=&quot;10011&quot;&gt;&lt;property id=&quot;20148&quot; value=&quot;5&quot;/&gt;&lt;property id=&quot;20300&quot; value=&quot;Slide 8&quot;/&gt;&lt;property id=&quot;20307&quot; value=&quot;263&quot;/&gt;&lt;/object&gt;&lt;object type=&quot;3&quot; unique_id=&quot;10012&quot;&gt;&lt;property id=&quot;20148&quot; value=&quot;5&quot;/&gt;&lt;property id=&quot;20300&quot; value=&quot;Slide 9&quot;/&gt;&lt;property id=&quot;20307&quot; value=&quot;264&quot;/&gt;&lt;/object&gt;&lt;object type=&quot;3&quot; unique_id=&quot;10013&quot;&gt;&lt;property id=&quot;20148&quot; value=&quot;5&quot;/&gt;&lt;property id=&quot;20300&quot; value=&quot;Slide 10&quot;/&gt;&lt;property id=&quot;20307&quot; value=&quot;265&quot;/&gt;&lt;/object&gt;&lt;object type=&quot;3&quot; unique_id=&quot;10014&quot;&gt;&lt;property id=&quot;20148&quot; value=&quot;5&quot;/&gt;&lt;property id=&quot;20300&quot; value=&quot;Slide 11&quot;/&gt;&lt;property id=&quot;20307&quot; value=&quot;266&quot;/&gt;&lt;/object&gt;&lt;object type=&quot;3&quot; unique_id=&quot;10015&quot;&gt;&lt;property id=&quot;20148&quot; value=&quot;5&quot;/&gt;&lt;property id=&quot;20300&quot; value=&quot;Slide 12&quot;/&gt;&lt;property id=&quot;20307&quot; value=&quot;267&quot;/&gt;&lt;/objec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TotalTime>
  <Words>649</Words>
  <Application>Microsoft Office PowerPoint</Application>
  <PresentationFormat>On-screen Show (4:3)</PresentationFormat>
  <Paragraphs>49</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Edmiston</dc:creator>
  <cp:lastModifiedBy>John Edmiston</cp:lastModifiedBy>
  <cp:revision>7</cp:revision>
  <dcterms:created xsi:type="dcterms:W3CDTF">2016-07-20T18:28:37Z</dcterms:created>
  <dcterms:modified xsi:type="dcterms:W3CDTF">2016-08-21T02:01:03Z</dcterms:modified>
</cp:coreProperties>
</file>