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2" r:id="rId14"/>
    <p:sldId id="268" r:id="rId15"/>
    <p:sldId id="269" r:id="rId16"/>
    <p:sldId id="270" r:id="rId17"/>
  </p:sldIdLst>
  <p:sldSz cx="9144000" cy="6858000" type="screen4x3"/>
  <p:notesSz cx="6858000" cy="9144000"/>
  <p:custDataLst>
    <p:tags r:id="rId18"/>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5" autoAdjust="0"/>
    <p:restoredTop sz="94660"/>
  </p:normalViewPr>
  <p:slideViewPr>
    <p:cSldViewPr snapToGrid="0">
      <p:cViewPr varScale="1">
        <p:scale>
          <a:sx n="111" d="100"/>
          <a:sy n="111" d="100"/>
        </p:scale>
        <p:origin x="93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93EA0BD-868E-4F76-AE2F-D115C6E69152}" type="datetimeFigureOut">
              <a:rPr lang="en-US" smtClean="0"/>
              <a:t>7/12/2016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87D2E0-310F-43F6-AD70-2C8B1DBCCD46}" type="slidenum">
              <a:rPr lang="en-US" smtClean="0"/>
              <a:t>‹#›</a:t>
            </a:fld>
            <a:endParaRPr lang="en-US"/>
          </a:p>
        </p:txBody>
      </p:sp>
    </p:spTree>
    <p:extLst>
      <p:ext uri="{BB962C8B-B14F-4D97-AF65-F5344CB8AC3E}">
        <p14:creationId xmlns:p14="http://schemas.microsoft.com/office/powerpoint/2010/main" val="19966128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93EA0BD-868E-4F76-AE2F-D115C6E69152}" type="datetimeFigureOut">
              <a:rPr lang="en-US" smtClean="0"/>
              <a:t>7/12/2016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87D2E0-310F-43F6-AD70-2C8B1DBCCD46}" type="slidenum">
              <a:rPr lang="en-US" smtClean="0"/>
              <a:t>‹#›</a:t>
            </a:fld>
            <a:endParaRPr lang="en-US"/>
          </a:p>
        </p:txBody>
      </p:sp>
    </p:spTree>
    <p:extLst>
      <p:ext uri="{BB962C8B-B14F-4D97-AF65-F5344CB8AC3E}">
        <p14:creationId xmlns:p14="http://schemas.microsoft.com/office/powerpoint/2010/main" val="34780744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93EA0BD-868E-4F76-AE2F-D115C6E69152}" type="datetimeFigureOut">
              <a:rPr lang="en-US" smtClean="0"/>
              <a:t>7/12/2016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87D2E0-310F-43F6-AD70-2C8B1DBCCD46}" type="slidenum">
              <a:rPr lang="en-US" smtClean="0"/>
              <a:t>‹#›</a:t>
            </a:fld>
            <a:endParaRPr lang="en-US"/>
          </a:p>
        </p:txBody>
      </p:sp>
    </p:spTree>
    <p:extLst>
      <p:ext uri="{BB962C8B-B14F-4D97-AF65-F5344CB8AC3E}">
        <p14:creationId xmlns:p14="http://schemas.microsoft.com/office/powerpoint/2010/main" val="3068034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93EA0BD-868E-4F76-AE2F-D115C6E69152}" type="datetimeFigureOut">
              <a:rPr lang="en-US" smtClean="0"/>
              <a:t>7/12/2016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87D2E0-310F-43F6-AD70-2C8B1DBCCD46}" type="slidenum">
              <a:rPr lang="en-US" smtClean="0"/>
              <a:t>‹#›</a:t>
            </a:fld>
            <a:endParaRPr lang="en-US"/>
          </a:p>
        </p:txBody>
      </p:sp>
    </p:spTree>
    <p:extLst>
      <p:ext uri="{BB962C8B-B14F-4D97-AF65-F5344CB8AC3E}">
        <p14:creationId xmlns:p14="http://schemas.microsoft.com/office/powerpoint/2010/main" val="2661864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793EA0BD-868E-4F76-AE2F-D115C6E69152}" type="datetimeFigureOut">
              <a:rPr lang="en-US" smtClean="0"/>
              <a:t>7/12/2016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87D2E0-310F-43F6-AD70-2C8B1DBCCD46}" type="slidenum">
              <a:rPr lang="en-US" smtClean="0"/>
              <a:t>‹#›</a:t>
            </a:fld>
            <a:endParaRPr lang="en-US"/>
          </a:p>
        </p:txBody>
      </p:sp>
    </p:spTree>
    <p:extLst>
      <p:ext uri="{BB962C8B-B14F-4D97-AF65-F5344CB8AC3E}">
        <p14:creationId xmlns:p14="http://schemas.microsoft.com/office/powerpoint/2010/main" val="8272867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93EA0BD-868E-4F76-AE2F-D115C6E69152}" type="datetimeFigureOut">
              <a:rPr lang="en-US" smtClean="0"/>
              <a:t>7/12/2016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87D2E0-310F-43F6-AD70-2C8B1DBCCD46}" type="slidenum">
              <a:rPr lang="en-US" smtClean="0"/>
              <a:t>‹#›</a:t>
            </a:fld>
            <a:endParaRPr lang="en-US"/>
          </a:p>
        </p:txBody>
      </p:sp>
    </p:spTree>
    <p:extLst>
      <p:ext uri="{BB962C8B-B14F-4D97-AF65-F5344CB8AC3E}">
        <p14:creationId xmlns:p14="http://schemas.microsoft.com/office/powerpoint/2010/main" val="1998858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93EA0BD-868E-4F76-AE2F-D115C6E69152}" type="datetimeFigureOut">
              <a:rPr lang="en-US" smtClean="0"/>
              <a:t>7/12/2016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387D2E0-310F-43F6-AD70-2C8B1DBCCD46}" type="slidenum">
              <a:rPr lang="en-US" smtClean="0"/>
              <a:t>‹#›</a:t>
            </a:fld>
            <a:endParaRPr lang="en-US"/>
          </a:p>
        </p:txBody>
      </p:sp>
    </p:spTree>
    <p:extLst>
      <p:ext uri="{BB962C8B-B14F-4D97-AF65-F5344CB8AC3E}">
        <p14:creationId xmlns:p14="http://schemas.microsoft.com/office/powerpoint/2010/main" val="26279608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93EA0BD-868E-4F76-AE2F-D115C6E69152}" type="datetimeFigureOut">
              <a:rPr lang="en-US" smtClean="0"/>
              <a:t>7/12/2016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387D2E0-310F-43F6-AD70-2C8B1DBCCD46}" type="slidenum">
              <a:rPr lang="en-US" smtClean="0"/>
              <a:t>‹#›</a:t>
            </a:fld>
            <a:endParaRPr lang="en-US"/>
          </a:p>
        </p:txBody>
      </p:sp>
    </p:spTree>
    <p:extLst>
      <p:ext uri="{BB962C8B-B14F-4D97-AF65-F5344CB8AC3E}">
        <p14:creationId xmlns:p14="http://schemas.microsoft.com/office/powerpoint/2010/main" val="12974743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3EA0BD-868E-4F76-AE2F-D115C6E69152}" type="datetimeFigureOut">
              <a:rPr lang="en-US" smtClean="0"/>
              <a:t>7/12/2016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387D2E0-310F-43F6-AD70-2C8B1DBCCD46}" type="slidenum">
              <a:rPr lang="en-US" smtClean="0"/>
              <a:t>‹#›</a:t>
            </a:fld>
            <a:endParaRPr lang="en-US"/>
          </a:p>
        </p:txBody>
      </p:sp>
    </p:spTree>
    <p:extLst>
      <p:ext uri="{BB962C8B-B14F-4D97-AF65-F5344CB8AC3E}">
        <p14:creationId xmlns:p14="http://schemas.microsoft.com/office/powerpoint/2010/main" val="21530677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93EA0BD-868E-4F76-AE2F-D115C6E69152}" type="datetimeFigureOut">
              <a:rPr lang="en-US" smtClean="0"/>
              <a:t>7/12/2016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87D2E0-310F-43F6-AD70-2C8B1DBCCD46}" type="slidenum">
              <a:rPr lang="en-US" smtClean="0"/>
              <a:t>‹#›</a:t>
            </a:fld>
            <a:endParaRPr lang="en-US"/>
          </a:p>
        </p:txBody>
      </p:sp>
    </p:spTree>
    <p:extLst>
      <p:ext uri="{BB962C8B-B14F-4D97-AF65-F5344CB8AC3E}">
        <p14:creationId xmlns:p14="http://schemas.microsoft.com/office/powerpoint/2010/main" val="26770118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93EA0BD-868E-4F76-AE2F-D115C6E69152}" type="datetimeFigureOut">
              <a:rPr lang="en-US" smtClean="0"/>
              <a:t>7/12/2016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87D2E0-310F-43F6-AD70-2C8B1DBCCD46}" type="slidenum">
              <a:rPr lang="en-US" smtClean="0"/>
              <a:t>‹#›</a:t>
            </a:fld>
            <a:endParaRPr lang="en-US"/>
          </a:p>
        </p:txBody>
      </p:sp>
    </p:spTree>
    <p:extLst>
      <p:ext uri="{BB962C8B-B14F-4D97-AF65-F5344CB8AC3E}">
        <p14:creationId xmlns:p14="http://schemas.microsoft.com/office/powerpoint/2010/main" val="15822512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3EA0BD-868E-4F76-AE2F-D115C6E69152}" type="datetimeFigureOut">
              <a:rPr lang="en-US" smtClean="0"/>
              <a:t>7/12/2016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87D2E0-310F-43F6-AD70-2C8B1DBCCD46}" type="slidenum">
              <a:rPr lang="en-US" smtClean="0"/>
              <a:t>‹#›</a:t>
            </a:fld>
            <a:endParaRPr lang="en-US"/>
          </a:p>
        </p:txBody>
      </p:sp>
    </p:spTree>
    <p:extLst>
      <p:ext uri="{BB962C8B-B14F-4D97-AF65-F5344CB8AC3E}">
        <p14:creationId xmlns:p14="http://schemas.microsoft.com/office/powerpoint/2010/main" val="38274054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b="0" i="0" u="none"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u="none"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extBox 1"/>
          <p:cNvSpPr txBox="1"/>
          <p:nvPr/>
        </p:nvSpPr>
        <p:spPr>
          <a:xfrm>
            <a:off x="4891177" y="6329882"/>
            <a:ext cx="4692770" cy="738664"/>
          </a:xfrm>
          <a:prstGeom prst="rect">
            <a:avLst/>
          </a:prstGeom>
          <a:noFill/>
        </p:spPr>
        <p:txBody>
          <a:bodyPr wrap="square" rtlCol="0">
            <a:spAutoFit/>
          </a:bodyPr>
          <a:lstStyle/>
          <a:p>
            <a:r>
              <a:rPr lang="en-US" sz="2400" dirty="0">
                <a:solidFill>
                  <a:schemeClr val="bg1"/>
                </a:solidFill>
              </a:rPr>
              <a:t>www.globalchristians.org/gifts/</a:t>
            </a:r>
          </a:p>
          <a:p>
            <a:endParaRPr lang="en-US" dirty="0"/>
          </a:p>
        </p:txBody>
      </p:sp>
    </p:spTree>
    <p:extLst>
      <p:ext uri="{BB962C8B-B14F-4D97-AF65-F5344CB8AC3E}">
        <p14:creationId xmlns:p14="http://schemas.microsoft.com/office/powerpoint/2010/main" val="2766812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93034" y="1449238"/>
            <a:ext cx="6245524" cy="2246769"/>
          </a:xfrm>
          <a:prstGeom prst="rect">
            <a:avLst/>
          </a:prstGeom>
          <a:noFill/>
        </p:spPr>
        <p:txBody>
          <a:bodyPr wrap="square" rtlCol="0">
            <a:spAutoFit/>
          </a:bodyPr>
          <a:lstStyle/>
          <a:p>
            <a:r>
              <a:rPr lang="en-US" sz="2800" dirty="0"/>
              <a:t>It seems that some gifts are occasional or intermittent e.g. prophecy, miracles </a:t>
            </a:r>
            <a:r>
              <a:rPr lang="en-US" sz="2800" dirty="0" smtClean="0"/>
              <a:t>etc.</a:t>
            </a:r>
          </a:p>
          <a:p>
            <a:endParaRPr lang="en-US" sz="2800" dirty="0"/>
          </a:p>
          <a:p>
            <a:r>
              <a:rPr lang="en-US" sz="2800" dirty="0" smtClean="0"/>
              <a:t>while </a:t>
            </a:r>
            <a:r>
              <a:rPr lang="en-US" sz="2800" dirty="0"/>
              <a:t>others are fairly constant e.g. teaching, administration</a:t>
            </a:r>
          </a:p>
        </p:txBody>
      </p:sp>
    </p:spTree>
    <p:extLst>
      <p:ext uri="{BB962C8B-B14F-4D97-AF65-F5344CB8AC3E}">
        <p14:creationId xmlns:p14="http://schemas.microsoft.com/office/powerpoint/2010/main" val="33221829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98475" y="1587260"/>
            <a:ext cx="5460521" cy="2523768"/>
          </a:xfrm>
          <a:prstGeom prst="rect">
            <a:avLst/>
          </a:prstGeom>
          <a:noFill/>
        </p:spPr>
        <p:txBody>
          <a:bodyPr wrap="square" rtlCol="0">
            <a:spAutoFit/>
          </a:bodyPr>
          <a:lstStyle/>
          <a:p>
            <a:pPr lvl="0"/>
            <a:r>
              <a:rPr lang="en-US" sz="2800" dirty="0"/>
              <a:t>The gifts are given as the Holy Spirit wills (1 </a:t>
            </a:r>
            <a:r>
              <a:rPr lang="en-US" sz="2800" dirty="0" smtClean="0"/>
              <a:t>Corinthians </a:t>
            </a:r>
            <a:r>
              <a:rPr lang="en-US" sz="2800" dirty="0"/>
              <a:t>12:11) </a:t>
            </a:r>
            <a:endParaRPr lang="en-US" sz="2800" dirty="0" smtClean="0"/>
          </a:p>
          <a:p>
            <a:pPr lvl="0"/>
            <a:endParaRPr lang="en-US" sz="2800" dirty="0"/>
          </a:p>
          <a:p>
            <a:pPr lvl="0"/>
            <a:r>
              <a:rPr lang="en-US" sz="2800" dirty="0" smtClean="0"/>
              <a:t>but </a:t>
            </a:r>
            <a:r>
              <a:rPr lang="en-US" sz="2800" dirty="0"/>
              <a:t>can also be sought </a:t>
            </a:r>
            <a:r>
              <a:rPr lang="en-US" sz="2800" dirty="0" smtClean="0"/>
              <a:t/>
            </a:r>
            <a:br>
              <a:rPr lang="en-US" sz="2800" dirty="0" smtClean="0"/>
            </a:br>
            <a:r>
              <a:rPr lang="en-US" sz="2800" dirty="0" smtClean="0"/>
              <a:t>(</a:t>
            </a:r>
            <a:r>
              <a:rPr lang="en-US" sz="2800" dirty="0"/>
              <a:t>1 </a:t>
            </a:r>
            <a:r>
              <a:rPr lang="en-US" sz="2800" dirty="0" smtClean="0"/>
              <a:t>Corinthians </a:t>
            </a:r>
            <a:r>
              <a:rPr lang="en-US" sz="2800" dirty="0"/>
              <a:t>14:1,39)</a:t>
            </a:r>
          </a:p>
          <a:p>
            <a:endParaRPr lang="en-US" dirty="0"/>
          </a:p>
        </p:txBody>
      </p:sp>
    </p:spTree>
    <p:extLst>
      <p:ext uri="{BB962C8B-B14F-4D97-AF65-F5344CB8AC3E}">
        <p14:creationId xmlns:p14="http://schemas.microsoft.com/office/powerpoint/2010/main" val="40238479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32649" y="1345720"/>
            <a:ext cx="6392174" cy="2677656"/>
          </a:xfrm>
          <a:prstGeom prst="rect">
            <a:avLst/>
          </a:prstGeom>
          <a:noFill/>
        </p:spPr>
        <p:txBody>
          <a:bodyPr wrap="square" rtlCol="0">
            <a:spAutoFit/>
          </a:bodyPr>
          <a:lstStyle/>
          <a:p>
            <a:r>
              <a:rPr lang="en-US" sz="2800" dirty="0">
                <a:effectLst>
                  <a:outerShdw blurRad="38100" dist="25400" dir="5400000" algn="ctr">
                    <a:srgbClr val="6E747A">
                      <a:alpha val="43000"/>
                    </a:srgbClr>
                  </a:outerShdw>
                </a:effectLst>
              </a:rPr>
              <a:t>The baptism in the Holy Spirit is a powerful initial experience of the Holy Spirit coming up on a Christian to empower them spiritually for Christian service and witness and often involves speaking in tongues. Acts 1:5,8 </a:t>
            </a:r>
            <a:r>
              <a:rPr lang="en-US" sz="2800" dirty="0" smtClean="0">
                <a:effectLst>
                  <a:outerShdw blurRad="38100" dist="25400" dir="5400000" algn="ctr">
                    <a:srgbClr val="6E747A">
                      <a:alpha val="43000"/>
                    </a:srgbClr>
                  </a:outerShdw>
                </a:effectLst>
              </a:rPr>
              <a:t>  2:1-21</a:t>
            </a:r>
            <a:endParaRPr lang="en-US" sz="2800" dirty="0"/>
          </a:p>
        </p:txBody>
      </p:sp>
    </p:spTree>
    <p:extLst>
      <p:ext uri="{BB962C8B-B14F-4D97-AF65-F5344CB8AC3E}">
        <p14:creationId xmlns:p14="http://schemas.microsoft.com/office/powerpoint/2010/main" val="33719792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51494" y="163902"/>
            <a:ext cx="6892506" cy="6555641"/>
          </a:xfrm>
          <a:prstGeom prst="rect">
            <a:avLst/>
          </a:prstGeom>
          <a:noFill/>
        </p:spPr>
        <p:txBody>
          <a:bodyPr wrap="square" rtlCol="0">
            <a:spAutoFit/>
          </a:bodyPr>
          <a:lstStyle/>
          <a:p>
            <a:pPr lvl="0"/>
            <a:r>
              <a:rPr lang="en-US" sz="2400" dirty="0">
                <a:effectLst>
                  <a:outerShdw blurRad="38100" dist="25400" dir="5400000" algn="ctr">
                    <a:srgbClr val="6E747A">
                      <a:alpha val="43000"/>
                    </a:srgbClr>
                  </a:outerShdw>
                </a:effectLst>
              </a:rPr>
              <a:t>It is part of a three-way set of experiences. Conversion, water baptism and Spirit baptism that can happen all at once. Acts 10:44-48</a:t>
            </a:r>
            <a:br>
              <a:rPr lang="en-US" sz="2400" dirty="0">
                <a:effectLst>
                  <a:outerShdw blurRad="38100" dist="25400" dir="5400000" algn="ctr">
                    <a:srgbClr val="6E747A">
                      <a:alpha val="43000"/>
                    </a:srgbClr>
                  </a:outerShdw>
                </a:effectLst>
              </a:rPr>
            </a:br>
            <a:endParaRPr lang="en-US" sz="2400" dirty="0"/>
          </a:p>
          <a:p>
            <a:pPr lvl="0"/>
            <a:r>
              <a:rPr lang="en-US" sz="2400" dirty="0">
                <a:effectLst>
                  <a:outerShdw blurRad="38100" dist="25400" dir="5400000" algn="ctr">
                    <a:srgbClr val="6E747A">
                      <a:alpha val="43000"/>
                    </a:srgbClr>
                  </a:outerShdw>
                </a:effectLst>
              </a:rPr>
              <a:t>An analogy:</a:t>
            </a:r>
            <a:br>
              <a:rPr lang="en-US" sz="2400" dirty="0">
                <a:effectLst>
                  <a:outerShdw blurRad="38100" dist="25400" dir="5400000" algn="ctr">
                    <a:srgbClr val="6E747A">
                      <a:alpha val="43000"/>
                    </a:srgbClr>
                  </a:outerShdw>
                </a:effectLst>
              </a:rPr>
            </a:br>
            <a:r>
              <a:rPr lang="en-US" sz="2400" dirty="0">
                <a:effectLst>
                  <a:outerShdw blurRad="38100" dist="25400" dir="5400000" algn="ctr">
                    <a:srgbClr val="6E747A">
                      <a:alpha val="43000"/>
                    </a:srgbClr>
                  </a:outerShdw>
                </a:effectLst>
              </a:rPr>
              <a:t>Conversion = falling in love  </a:t>
            </a:r>
            <a:br>
              <a:rPr lang="en-US" sz="2400" dirty="0">
                <a:effectLst>
                  <a:outerShdw blurRad="38100" dist="25400" dir="5400000" algn="ctr">
                    <a:srgbClr val="6E747A">
                      <a:alpha val="43000"/>
                    </a:srgbClr>
                  </a:outerShdw>
                </a:effectLst>
              </a:rPr>
            </a:br>
            <a:r>
              <a:rPr lang="en-US" sz="2400" dirty="0">
                <a:effectLst>
                  <a:outerShdw blurRad="38100" dist="25400" dir="5400000" algn="ctr">
                    <a:srgbClr val="6E747A">
                      <a:alpha val="43000"/>
                    </a:srgbClr>
                  </a:outerShdw>
                </a:effectLst>
              </a:rPr>
              <a:t>Water  baptism = the wedding vows </a:t>
            </a:r>
            <a:br>
              <a:rPr lang="en-US" sz="2400" dirty="0">
                <a:effectLst>
                  <a:outerShdw blurRad="38100" dist="25400" dir="5400000" algn="ctr">
                    <a:srgbClr val="6E747A">
                      <a:alpha val="43000"/>
                    </a:srgbClr>
                  </a:outerShdw>
                </a:effectLst>
              </a:rPr>
            </a:br>
            <a:r>
              <a:rPr lang="en-US" sz="2400" dirty="0">
                <a:effectLst>
                  <a:outerShdw blurRad="38100" dist="25400" dir="5400000" algn="ctr">
                    <a:srgbClr val="6E747A">
                      <a:alpha val="43000"/>
                    </a:srgbClr>
                  </a:outerShdw>
                </a:effectLst>
              </a:rPr>
              <a:t>Spirit baptism = intimacy,  growth, multiplication</a:t>
            </a:r>
            <a:br>
              <a:rPr lang="en-US" sz="2400" dirty="0">
                <a:effectLst>
                  <a:outerShdw blurRad="38100" dist="25400" dir="5400000" algn="ctr">
                    <a:srgbClr val="6E747A">
                      <a:alpha val="43000"/>
                    </a:srgbClr>
                  </a:outerShdw>
                </a:effectLst>
              </a:rPr>
            </a:br>
            <a:endParaRPr lang="en-US" sz="2400" dirty="0"/>
          </a:p>
          <a:p>
            <a:pPr lvl="0"/>
            <a:r>
              <a:rPr lang="en-US" sz="2400" dirty="0">
                <a:effectLst>
                  <a:outerShdw blurRad="38100" dist="25400" dir="5400000" algn="ctr">
                    <a:srgbClr val="6E747A">
                      <a:alpha val="43000"/>
                    </a:srgbClr>
                  </a:outerShdw>
                </a:effectLst>
              </a:rPr>
              <a:t>Conversion without baptism – the thief on the Cross.  </a:t>
            </a:r>
            <a:r>
              <a:rPr lang="en-US" sz="2400" dirty="0" smtClean="0">
                <a:effectLst>
                  <a:outerShdw blurRad="38100" dist="25400" dir="5400000" algn="ctr">
                    <a:srgbClr val="6E747A">
                      <a:alpha val="43000"/>
                    </a:srgbClr>
                  </a:outerShdw>
                </a:effectLst>
              </a:rPr>
              <a:t/>
            </a:r>
            <a:br>
              <a:rPr lang="en-US" sz="2400" dirty="0" smtClean="0">
                <a:effectLst>
                  <a:outerShdw blurRad="38100" dist="25400" dir="5400000" algn="ctr">
                    <a:srgbClr val="6E747A">
                      <a:alpha val="43000"/>
                    </a:srgbClr>
                  </a:outerShdw>
                </a:effectLst>
              </a:rPr>
            </a:br>
            <a:endParaRPr lang="en-US" sz="2400" dirty="0" smtClean="0">
              <a:effectLst>
                <a:outerShdw blurRad="38100" dist="25400" dir="5400000" algn="ctr">
                  <a:srgbClr val="6E747A">
                    <a:alpha val="43000"/>
                  </a:srgbClr>
                </a:outerShdw>
              </a:effectLst>
            </a:endParaRPr>
          </a:p>
          <a:p>
            <a:pPr lvl="0"/>
            <a:r>
              <a:rPr lang="en-US" sz="2400" dirty="0" smtClean="0">
                <a:effectLst>
                  <a:outerShdw blurRad="38100" dist="25400" dir="5400000" algn="ctr">
                    <a:srgbClr val="6E747A">
                      <a:alpha val="43000"/>
                    </a:srgbClr>
                  </a:outerShdw>
                </a:effectLst>
              </a:rPr>
              <a:t>Conversion </a:t>
            </a:r>
            <a:r>
              <a:rPr lang="en-US" sz="2400" dirty="0">
                <a:effectLst>
                  <a:outerShdw blurRad="38100" dist="25400" dir="5400000" algn="ctr">
                    <a:srgbClr val="6E747A">
                      <a:alpha val="43000"/>
                    </a:srgbClr>
                  </a:outerShdw>
                </a:effectLst>
              </a:rPr>
              <a:t>and water baptism w/out Spirit baptism – Ephesian disciples in Acts 19:1-5, </a:t>
            </a:r>
            <a:endParaRPr lang="en-US" sz="2400" dirty="0" smtClean="0">
              <a:effectLst>
                <a:outerShdw blurRad="38100" dist="25400" dir="5400000" algn="ctr">
                  <a:srgbClr val="6E747A">
                    <a:alpha val="43000"/>
                  </a:srgbClr>
                </a:outerShdw>
              </a:effectLst>
            </a:endParaRPr>
          </a:p>
          <a:p>
            <a:pPr lvl="0"/>
            <a:endParaRPr lang="en-US" sz="2400" dirty="0">
              <a:effectLst>
                <a:outerShdw blurRad="38100" dist="25400" dir="5400000" algn="ctr">
                  <a:srgbClr val="6E747A">
                    <a:alpha val="43000"/>
                  </a:srgbClr>
                </a:outerShdw>
              </a:effectLst>
            </a:endParaRPr>
          </a:p>
          <a:p>
            <a:pPr lvl="0"/>
            <a:r>
              <a:rPr lang="en-US" sz="2400" dirty="0" smtClean="0">
                <a:effectLst>
                  <a:outerShdw blurRad="38100" dist="25400" dir="5400000" algn="ctr">
                    <a:srgbClr val="6E747A">
                      <a:alpha val="43000"/>
                    </a:srgbClr>
                  </a:outerShdw>
                </a:effectLst>
              </a:rPr>
              <a:t>Spirit </a:t>
            </a:r>
            <a:r>
              <a:rPr lang="en-US" sz="2400" dirty="0">
                <a:effectLst>
                  <a:outerShdw blurRad="38100" dist="25400" dir="5400000" algn="ctr">
                    <a:srgbClr val="6E747A">
                      <a:alpha val="43000"/>
                    </a:srgbClr>
                  </a:outerShdw>
                </a:effectLst>
              </a:rPr>
              <a:t>baptism prior to water baptism – </a:t>
            </a:r>
            <a:r>
              <a:rPr lang="en-US" sz="2400" dirty="0" smtClean="0">
                <a:effectLst>
                  <a:outerShdw blurRad="38100" dist="25400" dir="5400000" algn="ctr">
                    <a:srgbClr val="6E747A">
                      <a:alpha val="43000"/>
                    </a:srgbClr>
                  </a:outerShdw>
                </a:effectLst>
              </a:rPr>
              <a:t/>
            </a:r>
            <a:br>
              <a:rPr lang="en-US" sz="2400" dirty="0" smtClean="0">
                <a:effectLst>
                  <a:outerShdw blurRad="38100" dist="25400" dir="5400000" algn="ctr">
                    <a:srgbClr val="6E747A">
                      <a:alpha val="43000"/>
                    </a:srgbClr>
                  </a:outerShdw>
                </a:effectLst>
              </a:rPr>
            </a:br>
            <a:r>
              <a:rPr lang="en-US" sz="2400" dirty="0" smtClean="0">
                <a:effectLst>
                  <a:outerShdw blurRad="38100" dist="25400" dir="5400000" algn="ctr">
                    <a:srgbClr val="6E747A">
                      <a:alpha val="43000"/>
                    </a:srgbClr>
                  </a:outerShdw>
                </a:effectLst>
              </a:rPr>
              <a:t>Cornelius</a:t>
            </a:r>
            <a:r>
              <a:rPr lang="en-US" sz="2400" dirty="0">
                <a:effectLst>
                  <a:outerShdw blurRad="38100" dist="25400" dir="5400000" algn="ctr">
                    <a:srgbClr val="6E747A">
                      <a:alpha val="43000"/>
                    </a:srgbClr>
                  </a:outerShdw>
                </a:effectLst>
              </a:rPr>
              <a:t>’ house Acts 10:44-48</a:t>
            </a:r>
            <a:r>
              <a:rPr lang="en-US" dirty="0">
                <a:effectLst>
                  <a:outerShdw blurRad="38100" dist="25400" dir="5400000" algn="ctr">
                    <a:srgbClr val="6E747A">
                      <a:alpha val="43000"/>
                    </a:srgbClr>
                  </a:outerShdw>
                </a:effectLst>
              </a:rPr>
              <a:t/>
            </a:r>
            <a:br>
              <a:rPr lang="en-US" dirty="0">
                <a:effectLst>
                  <a:outerShdw blurRad="38100" dist="25400" dir="5400000" algn="ctr">
                    <a:srgbClr val="6E747A">
                      <a:alpha val="43000"/>
                    </a:srgbClr>
                  </a:outerShdw>
                </a:effectLst>
              </a:rPr>
            </a:br>
            <a:endParaRPr lang="en-US" dirty="0"/>
          </a:p>
          <a:p>
            <a:endParaRPr lang="en-US" dirty="0"/>
          </a:p>
        </p:txBody>
      </p:sp>
    </p:spTree>
    <p:extLst>
      <p:ext uri="{BB962C8B-B14F-4D97-AF65-F5344CB8AC3E}">
        <p14:creationId xmlns:p14="http://schemas.microsoft.com/office/powerpoint/2010/main" val="13421262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62045" y="897148"/>
            <a:ext cx="6211019" cy="4678204"/>
          </a:xfrm>
          <a:prstGeom prst="rect">
            <a:avLst/>
          </a:prstGeom>
          <a:noFill/>
        </p:spPr>
        <p:txBody>
          <a:bodyPr wrap="square" rtlCol="0">
            <a:spAutoFit/>
          </a:bodyPr>
          <a:lstStyle/>
          <a:p>
            <a:pPr lvl="0"/>
            <a:r>
              <a:rPr lang="en-US" sz="2800" dirty="0">
                <a:effectLst>
                  <a:outerShdw blurRad="38100" dist="25400" dir="5400000" algn="ctr">
                    <a:srgbClr val="6E747A">
                      <a:alpha val="43000"/>
                    </a:srgbClr>
                  </a:outerShdw>
                </a:effectLst>
              </a:rPr>
              <a:t>Without the baptism in the Holy Spirit we have zeal and wisdom but no real power e.g. Apollos </a:t>
            </a:r>
            <a:r>
              <a:rPr lang="en-US" sz="2800" dirty="0" smtClean="0">
                <a:effectLst>
                  <a:outerShdw blurRad="38100" dist="25400" dir="5400000" algn="ctr">
                    <a:srgbClr val="6E747A">
                      <a:alpha val="43000"/>
                    </a:srgbClr>
                  </a:outerShdw>
                </a:effectLst>
              </a:rPr>
              <a:t>early in ministry</a:t>
            </a:r>
            <a:br>
              <a:rPr lang="en-US" sz="2800" dirty="0" smtClean="0">
                <a:effectLst>
                  <a:outerShdw blurRad="38100" dist="25400" dir="5400000" algn="ctr">
                    <a:srgbClr val="6E747A">
                      <a:alpha val="43000"/>
                    </a:srgbClr>
                  </a:outerShdw>
                </a:effectLst>
              </a:rPr>
            </a:br>
            <a:r>
              <a:rPr lang="en-US" sz="2800" dirty="0" smtClean="0">
                <a:effectLst>
                  <a:outerShdw blurRad="38100" dist="25400" dir="5400000" algn="ctr">
                    <a:srgbClr val="6E747A">
                      <a:alpha val="43000"/>
                    </a:srgbClr>
                  </a:outerShdw>
                </a:effectLst>
              </a:rPr>
              <a:t>Acts </a:t>
            </a:r>
            <a:r>
              <a:rPr lang="en-US" sz="2800" dirty="0">
                <a:effectLst>
                  <a:outerShdw blurRad="38100" dist="25400" dir="5400000" algn="ctr">
                    <a:srgbClr val="6E747A">
                      <a:alpha val="43000"/>
                    </a:srgbClr>
                  </a:outerShdw>
                </a:effectLst>
              </a:rPr>
              <a:t>18:24-28</a:t>
            </a:r>
            <a:br>
              <a:rPr lang="en-US" sz="2800" dirty="0">
                <a:effectLst>
                  <a:outerShdw blurRad="38100" dist="25400" dir="5400000" algn="ctr">
                    <a:srgbClr val="6E747A">
                      <a:alpha val="43000"/>
                    </a:srgbClr>
                  </a:outerShdw>
                </a:effectLst>
              </a:rPr>
            </a:br>
            <a:endParaRPr lang="en-US" sz="2800" dirty="0"/>
          </a:p>
          <a:p>
            <a:r>
              <a:rPr lang="en-US" sz="2800" dirty="0">
                <a:effectLst>
                  <a:outerShdw blurRad="38100" dist="25400" dir="5400000" algn="ctr">
                    <a:srgbClr val="6E747A">
                      <a:alpha val="43000"/>
                    </a:srgbClr>
                  </a:outerShdw>
                </a:effectLst>
              </a:rPr>
              <a:t>Despite personally knowing Jesus and being sent into the Harvest by Him the apostles were to wait in Jerusalem for the power of the Holy Spirit. </a:t>
            </a:r>
            <a:r>
              <a:rPr lang="en-US" sz="2800" dirty="0" smtClean="0">
                <a:effectLst>
                  <a:outerShdw blurRad="38100" dist="25400" dir="5400000" algn="ctr">
                    <a:srgbClr val="6E747A">
                      <a:alpha val="43000"/>
                    </a:srgbClr>
                  </a:outerShdw>
                </a:effectLst>
              </a:rPr>
              <a:t/>
            </a:r>
            <a:br>
              <a:rPr lang="en-US" sz="2800" dirty="0" smtClean="0">
                <a:effectLst>
                  <a:outerShdw blurRad="38100" dist="25400" dir="5400000" algn="ctr">
                    <a:srgbClr val="6E747A">
                      <a:alpha val="43000"/>
                    </a:srgbClr>
                  </a:outerShdw>
                </a:effectLst>
              </a:rPr>
            </a:br>
            <a:r>
              <a:rPr lang="en-US" sz="2800" dirty="0" smtClean="0">
                <a:effectLst>
                  <a:outerShdw blurRad="38100" dist="25400" dir="5400000" algn="ctr">
                    <a:srgbClr val="6E747A">
                      <a:alpha val="43000"/>
                    </a:srgbClr>
                  </a:outerShdw>
                </a:effectLst>
              </a:rPr>
              <a:t>Acts </a:t>
            </a:r>
            <a:r>
              <a:rPr lang="en-US" sz="2800" dirty="0">
                <a:effectLst>
                  <a:outerShdw blurRad="38100" dist="25400" dir="5400000" algn="ctr">
                    <a:srgbClr val="6E747A">
                      <a:alpha val="43000"/>
                    </a:srgbClr>
                  </a:outerShdw>
                </a:effectLst>
              </a:rPr>
              <a:t>1:5</a:t>
            </a:r>
            <a:r>
              <a:rPr lang="en-US" dirty="0">
                <a:effectLst>
                  <a:outerShdw blurRad="38100" dist="25400" dir="5400000" algn="ctr">
                    <a:srgbClr val="6E747A">
                      <a:alpha val="43000"/>
                    </a:srgbClr>
                  </a:outerShdw>
                </a:effectLst>
              </a:rPr>
              <a:t/>
            </a:r>
            <a:br>
              <a:rPr lang="en-US" dirty="0">
                <a:effectLst>
                  <a:outerShdw blurRad="38100" dist="25400" dir="5400000" algn="ctr">
                    <a:srgbClr val="6E747A">
                      <a:alpha val="43000"/>
                    </a:srgbClr>
                  </a:outerShdw>
                </a:effectLst>
              </a:rPr>
            </a:br>
            <a:endParaRPr lang="en-US" dirty="0"/>
          </a:p>
        </p:txBody>
      </p:sp>
    </p:spTree>
    <p:extLst>
      <p:ext uri="{BB962C8B-B14F-4D97-AF65-F5344CB8AC3E}">
        <p14:creationId xmlns:p14="http://schemas.microsoft.com/office/powerpoint/2010/main" val="155372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41276" y="1630393"/>
            <a:ext cx="6098876" cy="2246769"/>
          </a:xfrm>
          <a:prstGeom prst="rect">
            <a:avLst/>
          </a:prstGeom>
          <a:noFill/>
        </p:spPr>
        <p:txBody>
          <a:bodyPr wrap="square" rtlCol="0">
            <a:spAutoFit/>
          </a:bodyPr>
          <a:lstStyle/>
          <a:p>
            <a:r>
              <a:rPr lang="en-US" sz="2800" dirty="0">
                <a:effectLst>
                  <a:outerShdw blurRad="38100" dist="25400" dir="5400000" algn="ctr">
                    <a:srgbClr val="6E747A">
                      <a:alpha val="43000"/>
                    </a:srgbClr>
                  </a:outerShdw>
                </a:effectLst>
              </a:rPr>
              <a:t>The baptism in the Holy Spirit mostly comes through prayer and the laying on of hands such as in Acts 19 and with Timothy but can also happen spontaneously such as at Pentecost.</a:t>
            </a:r>
            <a:endParaRPr lang="en-US" sz="2800" dirty="0"/>
          </a:p>
        </p:txBody>
      </p:sp>
    </p:spTree>
    <p:extLst>
      <p:ext uri="{BB962C8B-B14F-4D97-AF65-F5344CB8AC3E}">
        <p14:creationId xmlns:p14="http://schemas.microsoft.com/office/powerpoint/2010/main" val="22582470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01660" y="1199071"/>
            <a:ext cx="6331789" cy="3816429"/>
          </a:xfrm>
          <a:prstGeom prst="rect">
            <a:avLst/>
          </a:prstGeom>
          <a:noFill/>
        </p:spPr>
        <p:txBody>
          <a:bodyPr wrap="square" rtlCol="0">
            <a:spAutoFit/>
          </a:bodyPr>
          <a:lstStyle/>
          <a:p>
            <a:pPr lvl="0"/>
            <a:r>
              <a:rPr lang="en-US" sz="2800" dirty="0">
                <a:effectLst>
                  <a:outerShdw blurRad="38100" dist="25400" dir="5400000" algn="ctr">
                    <a:srgbClr val="6E747A">
                      <a:alpha val="43000"/>
                    </a:srgbClr>
                  </a:outerShdw>
                </a:effectLst>
              </a:rPr>
              <a:t>The baptism in the Holy Spirit both empowers and imparts spiritual gifts. So a teacher becomes a much more anointed teacher e.g. Apollos, or receives an entirely new gift e.g. tongues.</a:t>
            </a:r>
            <a:br>
              <a:rPr lang="en-US" sz="2800" dirty="0">
                <a:effectLst>
                  <a:outerShdw blurRad="38100" dist="25400" dir="5400000" algn="ctr">
                    <a:srgbClr val="6E747A">
                      <a:alpha val="43000"/>
                    </a:srgbClr>
                  </a:outerShdw>
                </a:effectLst>
              </a:rPr>
            </a:br>
            <a:endParaRPr lang="en-US" sz="2800" dirty="0"/>
          </a:p>
          <a:p>
            <a:pPr lvl="0"/>
            <a:r>
              <a:rPr lang="en-US" sz="2800" dirty="0">
                <a:effectLst>
                  <a:outerShdw blurRad="38100" dist="25400" dir="5400000" algn="ctr">
                    <a:srgbClr val="6E747A">
                      <a:alpha val="43000"/>
                    </a:srgbClr>
                  </a:outerShdw>
                </a:effectLst>
              </a:rPr>
              <a:t>The baptism in the Holy Spirit does not create a special superior class of Christian!</a:t>
            </a:r>
            <a:endParaRPr lang="en-US" sz="2800" dirty="0"/>
          </a:p>
          <a:p>
            <a:endParaRPr lang="en-US" dirty="0"/>
          </a:p>
        </p:txBody>
      </p:sp>
    </p:spTree>
    <p:extLst>
      <p:ext uri="{BB962C8B-B14F-4D97-AF65-F5344CB8AC3E}">
        <p14:creationId xmlns:p14="http://schemas.microsoft.com/office/powerpoint/2010/main" val="2504328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extBox 2"/>
          <p:cNvSpPr txBox="1"/>
          <p:nvPr/>
        </p:nvSpPr>
        <p:spPr>
          <a:xfrm>
            <a:off x="2294626" y="672860"/>
            <a:ext cx="6711351" cy="4524315"/>
          </a:xfrm>
          <a:prstGeom prst="rect">
            <a:avLst/>
          </a:prstGeom>
          <a:noFill/>
        </p:spPr>
        <p:txBody>
          <a:bodyPr wrap="square" rtlCol="0">
            <a:spAutoFit/>
          </a:bodyPr>
          <a:lstStyle/>
          <a:p>
            <a:r>
              <a:rPr lang="en-US" sz="3200" dirty="0"/>
              <a:t>Spiritual gifts are gifts of Jesus Christ given at the Ascension to the body of Christ and are imparted by the Holy Spirit particularly through the laying on of hands and the baptism of the Holy Spirit. </a:t>
            </a:r>
            <a:endParaRPr lang="en-US" sz="3200" dirty="0" smtClean="0"/>
          </a:p>
          <a:p>
            <a:endParaRPr lang="en-US" sz="3200" dirty="0"/>
          </a:p>
          <a:p>
            <a:r>
              <a:rPr lang="en-US" sz="3200" dirty="0" smtClean="0"/>
              <a:t>Acts </a:t>
            </a:r>
            <a:r>
              <a:rPr lang="en-US" sz="3200" dirty="0"/>
              <a:t>1:5,8; Ephesians 4:1-16, 1 Timothy 4:14, 2 Timothy 1:6</a:t>
            </a:r>
          </a:p>
        </p:txBody>
      </p:sp>
    </p:spTree>
    <p:extLst>
      <p:ext uri="{BB962C8B-B14F-4D97-AF65-F5344CB8AC3E}">
        <p14:creationId xmlns:p14="http://schemas.microsoft.com/office/powerpoint/2010/main" val="39226197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53419" y="439947"/>
            <a:ext cx="6029864" cy="5816977"/>
          </a:xfrm>
          <a:prstGeom prst="rect">
            <a:avLst/>
          </a:prstGeom>
          <a:noFill/>
        </p:spPr>
        <p:txBody>
          <a:bodyPr wrap="square" rtlCol="0">
            <a:spAutoFit/>
          </a:bodyPr>
          <a:lstStyle/>
          <a:p>
            <a:pPr lvl="0"/>
            <a:r>
              <a:rPr lang="en-US" sz="2800" dirty="0"/>
              <a:t>The Holy Spirit is IN the believer from the moment of conversion for holiness, wisdom and the fruit of the Spirit </a:t>
            </a:r>
            <a:r>
              <a:rPr lang="en-US" sz="2800" dirty="0" smtClean="0"/>
              <a:t>see:</a:t>
            </a:r>
          </a:p>
          <a:p>
            <a:pPr lvl="0"/>
            <a:r>
              <a:rPr lang="en-US" sz="2800" dirty="0" smtClean="0"/>
              <a:t>Ephesians </a:t>
            </a:r>
            <a:r>
              <a:rPr lang="en-US" sz="2800" dirty="0"/>
              <a:t>5:18, Galatians 5:22,23. </a:t>
            </a:r>
            <a:endParaRPr lang="en-US" sz="2800" dirty="0" smtClean="0"/>
          </a:p>
          <a:p>
            <a:pPr lvl="0"/>
            <a:endParaRPr lang="en-US" sz="2800" dirty="0"/>
          </a:p>
          <a:p>
            <a:pPr lvl="0"/>
            <a:endParaRPr lang="en-US" sz="2800" dirty="0" smtClean="0"/>
          </a:p>
          <a:p>
            <a:pPr lvl="0"/>
            <a:r>
              <a:rPr lang="en-US" sz="2800" dirty="0" smtClean="0"/>
              <a:t>Also </a:t>
            </a:r>
            <a:r>
              <a:rPr lang="en-US" sz="2800" dirty="0"/>
              <a:t>the Holy Spirit comes UPON the believer in a Pentecostal experience of power to be a witness, for the various gifts of the Spirit. </a:t>
            </a:r>
            <a:endParaRPr lang="en-US" sz="2800" dirty="0" smtClean="0"/>
          </a:p>
          <a:p>
            <a:pPr lvl="0"/>
            <a:endParaRPr lang="en-US" sz="2800" dirty="0"/>
          </a:p>
          <a:p>
            <a:pPr lvl="0"/>
            <a:r>
              <a:rPr lang="en-US" sz="2800" dirty="0" smtClean="0"/>
              <a:t>Acts </a:t>
            </a:r>
            <a:r>
              <a:rPr lang="en-US" sz="2800" dirty="0"/>
              <a:t>1:5,8; 10:44-48</a:t>
            </a:r>
            <a:r>
              <a:rPr lang="en-US" dirty="0"/>
              <a:t/>
            </a:r>
            <a:br>
              <a:rPr lang="en-US" dirty="0"/>
            </a:br>
            <a:endParaRPr lang="en-US" dirty="0"/>
          </a:p>
          <a:p>
            <a:endParaRPr lang="en-US" dirty="0"/>
          </a:p>
        </p:txBody>
      </p:sp>
    </p:spTree>
    <p:extLst>
      <p:ext uri="{BB962C8B-B14F-4D97-AF65-F5344CB8AC3E}">
        <p14:creationId xmlns:p14="http://schemas.microsoft.com/office/powerpoint/2010/main" val="17097566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17320" y="1526876"/>
            <a:ext cx="5788325" cy="3231654"/>
          </a:xfrm>
          <a:prstGeom prst="rect">
            <a:avLst/>
          </a:prstGeom>
          <a:noFill/>
        </p:spPr>
        <p:txBody>
          <a:bodyPr wrap="square" rtlCol="0">
            <a:spAutoFit/>
          </a:bodyPr>
          <a:lstStyle/>
          <a:p>
            <a:pPr lvl="0"/>
            <a:r>
              <a:rPr lang="en-US" sz="2800" dirty="0"/>
              <a:t>Spiritual gifts are not separate different spirits; they are just different ways in which the one Holy Spirit works. </a:t>
            </a:r>
            <a:endParaRPr lang="en-US" sz="2800" dirty="0" smtClean="0"/>
          </a:p>
          <a:p>
            <a:pPr lvl="0"/>
            <a:endParaRPr lang="en-US" sz="2800" dirty="0"/>
          </a:p>
          <a:p>
            <a:pPr lvl="0"/>
            <a:r>
              <a:rPr lang="en-US" sz="2800" dirty="0" smtClean="0"/>
              <a:t>1 </a:t>
            </a:r>
            <a:r>
              <a:rPr lang="en-US" sz="2800" dirty="0"/>
              <a:t>Corinthians 12:1-11</a:t>
            </a:r>
            <a:r>
              <a:rPr lang="en-US" dirty="0"/>
              <a:t/>
            </a:r>
            <a:br>
              <a:rPr lang="en-US" dirty="0"/>
            </a:br>
            <a:endParaRPr lang="en-US" dirty="0"/>
          </a:p>
          <a:p>
            <a:endParaRPr lang="en-US" dirty="0"/>
          </a:p>
        </p:txBody>
      </p:sp>
    </p:spTree>
    <p:extLst>
      <p:ext uri="{BB962C8B-B14F-4D97-AF65-F5344CB8AC3E}">
        <p14:creationId xmlns:p14="http://schemas.microsoft.com/office/powerpoint/2010/main" val="32034351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05177" y="560717"/>
            <a:ext cx="5676181" cy="4955203"/>
          </a:xfrm>
          <a:prstGeom prst="rect">
            <a:avLst/>
          </a:prstGeom>
          <a:noFill/>
        </p:spPr>
        <p:txBody>
          <a:bodyPr wrap="square" rtlCol="0">
            <a:spAutoFit/>
          </a:bodyPr>
          <a:lstStyle/>
          <a:p>
            <a:pPr lvl="0"/>
            <a:r>
              <a:rPr lang="en-US" sz="2800" dirty="0"/>
              <a:t>The gifts are to be used in a united and coordinated way and in love. </a:t>
            </a:r>
            <a:endParaRPr lang="en-US" sz="2800" dirty="0" smtClean="0"/>
          </a:p>
          <a:p>
            <a:pPr lvl="0"/>
            <a:endParaRPr lang="en-US" sz="2800" dirty="0"/>
          </a:p>
          <a:p>
            <a:pPr lvl="0"/>
            <a:r>
              <a:rPr lang="en-US" sz="2800" dirty="0" smtClean="0"/>
              <a:t>1 </a:t>
            </a:r>
            <a:r>
              <a:rPr lang="en-US" sz="2800" dirty="0"/>
              <a:t>Corinthians 12:12-20, 13:1-13 </a:t>
            </a:r>
            <a:endParaRPr lang="en-US" sz="2800" dirty="0" smtClean="0"/>
          </a:p>
          <a:p>
            <a:pPr lvl="0"/>
            <a:endParaRPr lang="en-US" sz="2800" dirty="0"/>
          </a:p>
          <a:p>
            <a:pPr lvl="0"/>
            <a:r>
              <a:rPr lang="en-US" sz="2800" dirty="0" smtClean="0"/>
              <a:t>Love </a:t>
            </a:r>
            <a:r>
              <a:rPr lang="en-US" sz="2800" dirty="0"/>
              <a:t>is the ultimate gift</a:t>
            </a:r>
            <a:r>
              <a:rPr lang="en-US" sz="2800" dirty="0" smtClean="0"/>
              <a:t>.</a:t>
            </a:r>
          </a:p>
          <a:p>
            <a:pPr lvl="0"/>
            <a:endParaRPr lang="en-US" sz="2800" dirty="0"/>
          </a:p>
          <a:p>
            <a:pPr lvl="0"/>
            <a:r>
              <a:rPr lang="en-US" sz="2800" dirty="0" smtClean="0"/>
              <a:t>As we love people, it is then that our gifts emerge and blossom and bear fruit.</a:t>
            </a:r>
            <a:r>
              <a:rPr lang="en-US" dirty="0"/>
              <a:t/>
            </a:r>
            <a:br>
              <a:rPr lang="en-US" dirty="0"/>
            </a:br>
            <a:endParaRPr lang="en-US" dirty="0"/>
          </a:p>
          <a:p>
            <a:endParaRPr lang="en-US" dirty="0"/>
          </a:p>
        </p:txBody>
      </p:sp>
    </p:spTree>
    <p:extLst>
      <p:ext uri="{BB962C8B-B14F-4D97-AF65-F5344CB8AC3E}">
        <p14:creationId xmlns:p14="http://schemas.microsoft.com/office/powerpoint/2010/main" val="12877466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79299" y="1199072"/>
            <a:ext cx="6038491" cy="3108543"/>
          </a:xfrm>
          <a:prstGeom prst="rect">
            <a:avLst/>
          </a:prstGeom>
          <a:noFill/>
        </p:spPr>
        <p:txBody>
          <a:bodyPr wrap="square" rtlCol="0">
            <a:spAutoFit/>
          </a:bodyPr>
          <a:lstStyle/>
          <a:p>
            <a:pPr lvl="0"/>
            <a:r>
              <a:rPr lang="en-US" sz="2800" dirty="0"/>
              <a:t>Each gift is valuable and honorable </a:t>
            </a:r>
            <a:br>
              <a:rPr lang="en-US" sz="2800" dirty="0"/>
            </a:br>
            <a:r>
              <a:rPr lang="en-US" sz="2800" dirty="0"/>
              <a:t>1 Corinthians 12: 21-26</a:t>
            </a:r>
            <a:br>
              <a:rPr lang="en-US" sz="2800" dirty="0"/>
            </a:br>
            <a:endParaRPr lang="en-US" sz="2800" dirty="0"/>
          </a:p>
          <a:p>
            <a:r>
              <a:rPr lang="en-US" sz="2800" dirty="0"/>
              <a:t>Yet there is a distinct order among the gifts and a kind of hierarchy of greater and lesser gifts </a:t>
            </a:r>
            <a:br>
              <a:rPr lang="en-US" sz="2800" dirty="0"/>
            </a:br>
            <a:r>
              <a:rPr lang="en-US" sz="2800" dirty="0"/>
              <a:t>1 Corinthians 12:27-31</a:t>
            </a:r>
          </a:p>
        </p:txBody>
      </p:sp>
    </p:spTree>
    <p:extLst>
      <p:ext uri="{BB962C8B-B14F-4D97-AF65-F5344CB8AC3E}">
        <p14:creationId xmlns:p14="http://schemas.microsoft.com/office/powerpoint/2010/main" val="17802712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98475" y="1354347"/>
            <a:ext cx="5995358" cy="3108543"/>
          </a:xfrm>
          <a:prstGeom prst="rect">
            <a:avLst/>
          </a:prstGeom>
          <a:noFill/>
        </p:spPr>
        <p:txBody>
          <a:bodyPr wrap="square" rtlCol="0">
            <a:spAutoFit/>
          </a:bodyPr>
          <a:lstStyle/>
          <a:p>
            <a:r>
              <a:rPr lang="en-US" sz="2800" dirty="0"/>
              <a:t>Spiritual gifts are to be used for the edification of believers and for the conversion of the lost</a:t>
            </a:r>
            <a:r>
              <a:rPr lang="en-US" sz="2800" dirty="0" smtClean="0"/>
              <a:t>.</a:t>
            </a:r>
          </a:p>
          <a:p>
            <a:endParaRPr lang="en-US" sz="2800" dirty="0"/>
          </a:p>
          <a:p>
            <a:r>
              <a:rPr lang="en-US" sz="2800" dirty="0"/>
              <a:t/>
            </a:r>
            <a:br>
              <a:rPr lang="en-US" sz="2800" dirty="0"/>
            </a:br>
            <a:r>
              <a:rPr lang="en-US" sz="2800" dirty="0"/>
              <a:t>Ephesians 4:11-16, </a:t>
            </a:r>
            <a:endParaRPr lang="en-US" sz="2800" dirty="0" smtClean="0"/>
          </a:p>
          <a:p>
            <a:r>
              <a:rPr lang="en-US" sz="2800" dirty="0" smtClean="0"/>
              <a:t>1 </a:t>
            </a:r>
            <a:r>
              <a:rPr lang="en-US" sz="2800" dirty="0"/>
              <a:t>Corinthians 14:5, 12,25</a:t>
            </a:r>
          </a:p>
        </p:txBody>
      </p:sp>
    </p:spTree>
    <p:extLst>
      <p:ext uri="{BB962C8B-B14F-4D97-AF65-F5344CB8AC3E}">
        <p14:creationId xmlns:p14="http://schemas.microsoft.com/office/powerpoint/2010/main" val="24901520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38090" y="1293963"/>
            <a:ext cx="5969480" cy="3539430"/>
          </a:xfrm>
          <a:prstGeom prst="rect">
            <a:avLst/>
          </a:prstGeom>
          <a:noFill/>
        </p:spPr>
        <p:txBody>
          <a:bodyPr wrap="square" rtlCol="0">
            <a:spAutoFit/>
          </a:bodyPr>
          <a:lstStyle/>
          <a:p>
            <a:r>
              <a:rPr lang="en-US" sz="2800" dirty="0"/>
              <a:t>There are five office gifts:  </a:t>
            </a:r>
            <a:r>
              <a:rPr lang="en-US" sz="2800" dirty="0" smtClean="0"/>
              <a:t/>
            </a:r>
            <a:br>
              <a:rPr lang="en-US" sz="2800" dirty="0" smtClean="0"/>
            </a:br>
            <a:r>
              <a:rPr lang="en-US" sz="2800" dirty="0" smtClean="0"/>
              <a:t>Apostle</a:t>
            </a:r>
            <a:r>
              <a:rPr lang="en-US" sz="2800" dirty="0"/>
              <a:t>, </a:t>
            </a:r>
            <a:endParaRPr lang="en-US" sz="2800" dirty="0" smtClean="0"/>
          </a:p>
          <a:p>
            <a:r>
              <a:rPr lang="en-US" sz="2800" dirty="0"/>
              <a:t>P</a:t>
            </a:r>
            <a:r>
              <a:rPr lang="en-US" sz="2800" dirty="0" smtClean="0"/>
              <a:t>rophet</a:t>
            </a:r>
            <a:r>
              <a:rPr lang="en-US" sz="2800" dirty="0"/>
              <a:t>, </a:t>
            </a:r>
            <a:endParaRPr lang="en-US" sz="2800" dirty="0" smtClean="0"/>
          </a:p>
          <a:p>
            <a:r>
              <a:rPr lang="en-US" sz="2800" dirty="0" smtClean="0"/>
              <a:t>Evangelist</a:t>
            </a:r>
            <a:r>
              <a:rPr lang="en-US" sz="2800" dirty="0"/>
              <a:t>, </a:t>
            </a:r>
            <a:endParaRPr lang="en-US" sz="2800" dirty="0" smtClean="0"/>
          </a:p>
          <a:p>
            <a:r>
              <a:rPr lang="en-US" sz="2800" dirty="0" smtClean="0"/>
              <a:t>Pastor</a:t>
            </a:r>
            <a:r>
              <a:rPr lang="en-US" sz="2800" dirty="0"/>
              <a:t>, </a:t>
            </a:r>
            <a:endParaRPr lang="en-US" sz="2800" dirty="0" smtClean="0"/>
          </a:p>
          <a:p>
            <a:r>
              <a:rPr lang="en-US" sz="2800" dirty="0" smtClean="0"/>
              <a:t>Teacher</a:t>
            </a:r>
            <a:r>
              <a:rPr lang="en-US" sz="2800" dirty="0"/>
              <a:t>. </a:t>
            </a:r>
            <a:endParaRPr lang="en-US" sz="2800" dirty="0" smtClean="0"/>
          </a:p>
          <a:p>
            <a:endParaRPr lang="en-US" sz="2800" dirty="0"/>
          </a:p>
          <a:p>
            <a:r>
              <a:rPr lang="en-US" sz="2800" dirty="0" smtClean="0"/>
              <a:t>Ephesians </a:t>
            </a:r>
            <a:r>
              <a:rPr lang="en-US" sz="2800" dirty="0"/>
              <a:t>4:11</a:t>
            </a:r>
          </a:p>
        </p:txBody>
      </p:sp>
    </p:spTree>
    <p:extLst>
      <p:ext uri="{BB962C8B-B14F-4D97-AF65-F5344CB8AC3E}">
        <p14:creationId xmlns:p14="http://schemas.microsoft.com/office/powerpoint/2010/main" val="19166158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00067" y="1449239"/>
            <a:ext cx="5460521" cy="2677656"/>
          </a:xfrm>
          <a:prstGeom prst="rect">
            <a:avLst/>
          </a:prstGeom>
          <a:noFill/>
        </p:spPr>
        <p:txBody>
          <a:bodyPr wrap="square" rtlCol="0">
            <a:spAutoFit/>
          </a:bodyPr>
          <a:lstStyle/>
          <a:p>
            <a:r>
              <a:rPr lang="en-US" sz="2800" dirty="0"/>
              <a:t>There are numerous functional gifts such as healings, tongues, interpretation, administration etc. </a:t>
            </a:r>
            <a:r>
              <a:rPr lang="en-US" sz="2800" dirty="0" smtClean="0"/>
              <a:t/>
            </a:r>
            <a:br>
              <a:rPr lang="en-US" sz="2800" dirty="0" smtClean="0"/>
            </a:br>
            <a:endParaRPr lang="en-US" sz="2800" dirty="0" smtClean="0"/>
          </a:p>
          <a:p>
            <a:r>
              <a:rPr lang="en-US" sz="2800" dirty="0" smtClean="0"/>
              <a:t>1 </a:t>
            </a:r>
            <a:r>
              <a:rPr lang="en-US" sz="2800" dirty="0"/>
              <a:t>Corinthians 12:8-10, </a:t>
            </a:r>
            <a:endParaRPr lang="en-US" sz="2800" dirty="0" smtClean="0"/>
          </a:p>
          <a:p>
            <a:r>
              <a:rPr lang="en-US" sz="2800" dirty="0" smtClean="0"/>
              <a:t>Romans </a:t>
            </a:r>
            <a:r>
              <a:rPr lang="en-US" sz="2800" dirty="0"/>
              <a:t>12:3-8</a:t>
            </a:r>
          </a:p>
        </p:txBody>
      </p:sp>
    </p:spTree>
    <p:extLst>
      <p:ext uri="{BB962C8B-B14F-4D97-AF65-F5344CB8AC3E}">
        <p14:creationId xmlns:p14="http://schemas.microsoft.com/office/powerpoint/2010/main" val="93686532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10.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56&quot;/&gt;&lt;/object&gt;&lt;object type=&quot;3&quot; unique_id=&quot;10005&quot;&gt;&lt;property id=&quot;20148&quot; value=&quot;5&quot;/&gt;&lt;property id=&quot;20300&quot; value=&quot;Slide 2&quot;/&gt;&lt;property id=&quot;20307&quot; value=&quot;257&quot;/&gt;&lt;/object&gt;&lt;object type=&quot;3&quot; unique_id=&quot;10006&quot;&gt;&lt;property id=&quot;20148&quot; value=&quot;5&quot;/&gt;&lt;property id=&quot;20300&quot; value=&quot;Slide 3&quot;/&gt;&lt;property id=&quot;20307&quot; value=&quot;258&quot;/&gt;&lt;/object&gt;&lt;object type=&quot;3&quot; unique_id=&quot;10007&quot;&gt;&lt;property id=&quot;20148&quot; value=&quot;5&quot;/&gt;&lt;property id=&quot;20300&quot; value=&quot;Slide 4&quot;/&gt;&lt;property id=&quot;20307&quot; value=&quot;259&quot;/&gt;&lt;/object&gt;&lt;object type=&quot;3&quot; unique_id=&quot;10008&quot;&gt;&lt;property id=&quot;20148&quot; value=&quot;5&quot;/&gt;&lt;property id=&quot;20300&quot; value=&quot;Slide 5&quot;/&gt;&lt;property id=&quot;20307&quot; value=&quot;260&quot;/&gt;&lt;/object&gt;&lt;object type=&quot;3&quot; unique_id=&quot;10009&quot;&gt;&lt;property id=&quot;20148&quot; value=&quot;5&quot;/&gt;&lt;property id=&quot;20300&quot; value=&quot;Slide 6&quot;/&gt;&lt;property id=&quot;20307&quot; value=&quot;261&quot;/&gt;&lt;/object&gt;&lt;object type=&quot;3&quot; unique_id=&quot;10010&quot;&gt;&lt;property id=&quot;20148&quot; value=&quot;5&quot;/&gt;&lt;property id=&quot;20300&quot; value=&quot;Slide 7&quot;/&gt;&lt;property id=&quot;20307&quot; value=&quot;262&quot;/&gt;&lt;/object&gt;&lt;object type=&quot;3&quot; unique_id=&quot;10011&quot;&gt;&lt;property id=&quot;20148&quot; value=&quot;5&quot;/&gt;&lt;property id=&quot;20300&quot; value=&quot;Slide 8&quot;/&gt;&lt;property id=&quot;20307&quot; value=&quot;263&quot;/&gt;&lt;/object&gt;&lt;object type=&quot;3&quot; unique_id=&quot;10012&quot;&gt;&lt;property id=&quot;20148&quot; value=&quot;5&quot;/&gt;&lt;property id=&quot;20300&quot; value=&quot;Slide 9&quot;/&gt;&lt;property id=&quot;20307&quot; value=&quot;264&quot;/&gt;&lt;/object&gt;&lt;object type=&quot;3&quot; unique_id=&quot;10013&quot;&gt;&lt;property id=&quot;20148&quot; value=&quot;5&quot;/&gt;&lt;property id=&quot;20300&quot; value=&quot;Slide 10&quot;/&gt;&lt;property id=&quot;20307&quot; value=&quot;265&quot;/&gt;&lt;/object&gt;&lt;object type=&quot;3&quot; unique_id=&quot;10014&quot;&gt;&lt;property id=&quot;20148&quot; value=&quot;5&quot;/&gt;&lt;property id=&quot;20300&quot; value=&quot;Slide 11&quot;/&gt;&lt;property id=&quot;20307&quot; value=&quot;266&quot;/&gt;&lt;/object&gt;&lt;object type=&quot;3&quot; unique_id=&quot;10015&quot;&gt;&lt;property id=&quot;20148&quot; value=&quot;5&quot;/&gt;&lt;property id=&quot;20300&quot; value=&quot;Slide 12&quot;/&gt;&lt;property id=&quot;20307&quot; value=&quot;267&quot;/&gt;&lt;/object&gt;&lt;object type=&quot;3&quot; unique_id=&quot;10016&quot;&gt;&lt;property id=&quot;20148&quot; value=&quot;5&quot;/&gt;&lt;property id=&quot;20300&quot; value=&quot;Slide 13&quot;/&gt;&lt;property id=&quot;20307&quot; value=&quot;272&quot;/&gt;&lt;/object&gt;&lt;object type=&quot;3&quot; unique_id=&quot;10017&quot;&gt;&lt;property id=&quot;20148&quot; value=&quot;5&quot;/&gt;&lt;property id=&quot;20300&quot; value=&quot;Slide 14&quot;/&gt;&lt;property id=&quot;20307&quot; value=&quot;268&quot;/&gt;&lt;/object&gt;&lt;object type=&quot;3&quot; unique_id=&quot;10018&quot;&gt;&lt;property id=&quot;20148&quot; value=&quot;5&quot;/&gt;&lt;property id=&quot;20300&quot; value=&quot;Slide 15&quot;/&gt;&lt;property id=&quot;20307&quot; value=&quot;269&quot;/&gt;&lt;/object&gt;&lt;object type=&quot;3&quot; unique_id=&quot;10019&quot;&gt;&lt;property id=&quot;20148&quot; value=&quot;5&quot;/&gt;&lt;property id=&quot;20300&quot; value=&quot;Slide 16&quot;/&gt;&lt;property id=&quot;20307&quot; value=&quot;270&quot;/&gt;&lt;/object&gt;&lt;/object&gt;&lt;/object&gt;&lt;/database&gt;"/>
  <p:tag name="SECTOMILLISECCONVERTED" val="1"/>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29</TotalTime>
  <Words>432</Words>
  <Application>Microsoft Office PowerPoint</Application>
  <PresentationFormat>On-screen Show (4:3)</PresentationFormat>
  <Paragraphs>55</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Edmiston</dc:creator>
  <cp:lastModifiedBy>John Edmiston</cp:lastModifiedBy>
  <cp:revision>5</cp:revision>
  <dcterms:created xsi:type="dcterms:W3CDTF">2016-06-29T20:16:35Z</dcterms:created>
  <dcterms:modified xsi:type="dcterms:W3CDTF">2016-07-12T21:11:42Z</dcterms:modified>
</cp:coreProperties>
</file>