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2" r:id="rId3"/>
    <p:sldId id="257" r:id="rId4"/>
    <p:sldId id="258" r:id="rId5"/>
    <p:sldId id="259" r:id="rId6"/>
    <p:sldId id="260" r:id="rId7"/>
    <p:sldId id="261" r:id="rId8"/>
    <p:sldId id="263" r:id="rId9"/>
    <p:sldId id="264" r:id="rId10"/>
    <p:sldId id="262" r:id="rId11"/>
    <p:sldId id="265" r:id="rId12"/>
    <p:sldId id="266" r:id="rId13"/>
    <p:sldId id="267" r:id="rId14"/>
    <p:sldId id="268" r:id="rId15"/>
    <p:sldId id="269" r:id="rId16"/>
    <p:sldId id="270" r:id="rId17"/>
    <p:sldId id="271" r:id="rId18"/>
  </p:sldIdLst>
  <p:sldSz cx="9144000" cy="6858000" type="screen4x3"/>
  <p:notesSz cx="6858000" cy="9144000"/>
  <p:custDataLst>
    <p:tags r:id="rId1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p:cViewPr varScale="1">
        <p:scale>
          <a:sx n="73" d="100"/>
          <a:sy n="73" d="100"/>
        </p:scale>
        <p:origin x="123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144AEBE-824E-46FC-87F2-FFDD2A1B39A5}" type="datetimeFigureOut">
              <a:rPr lang="en-US" smtClean="0"/>
              <a:t>8/13/2016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82C69-5E76-4E84-9EC8-B637A2E8680C}" type="slidenum">
              <a:rPr lang="en-US" smtClean="0"/>
              <a:t>‹#›</a:t>
            </a:fld>
            <a:endParaRPr lang="en-US"/>
          </a:p>
        </p:txBody>
      </p:sp>
    </p:spTree>
    <p:extLst>
      <p:ext uri="{BB962C8B-B14F-4D97-AF65-F5344CB8AC3E}">
        <p14:creationId xmlns:p14="http://schemas.microsoft.com/office/powerpoint/2010/main" val="1387393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44AEBE-824E-46FC-87F2-FFDD2A1B39A5}" type="datetimeFigureOut">
              <a:rPr lang="en-US" smtClean="0"/>
              <a:t>8/13/2016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82C69-5E76-4E84-9EC8-B637A2E8680C}" type="slidenum">
              <a:rPr lang="en-US" smtClean="0"/>
              <a:t>‹#›</a:t>
            </a:fld>
            <a:endParaRPr lang="en-US"/>
          </a:p>
        </p:txBody>
      </p:sp>
    </p:spTree>
    <p:extLst>
      <p:ext uri="{BB962C8B-B14F-4D97-AF65-F5344CB8AC3E}">
        <p14:creationId xmlns:p14="http://schemas.microsoft.com/office/powerpoint/2010/main" val="3541120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44AEBE-824E-46FC-87F2-FFDD2A1B39A5}" type="datetimeFigureOut">
              <a:rPr lang="en-US" smtClean="0"/>
              <a:t>8/13/2016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82C69-5E76-4E84-9EC8-B637A2E8680C}" type="slidenum">
              <a:rPr lang="en-US" smtClean="0"/>
              <a:t>‹#›</a:t>
            </a:fld>
            <a:endParaRPr lang="en-US"/>
          </a:p>
        </p:txBody>
      </p:sp>
    </p:spTree>
    <p:extLst>
      <p:ext uri="{BB962C8B-B14F-4D97-AF65-F5344CB8AC3E}">
        <p14:creationId xmlns:p14="http://schemas.microsoft.com/office/powerpoint/2010/main" val="3634111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44AEBE-824E-46FC-87F2-FFDD2A1B39A5}" type="datetimeFigureOut">
              <a:rPr lang="en-US" smtClean="0"/>
              <a:t>8/13/2016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82C69-5E76-4E84-9EC8-B637A2E8680C}" type="slidenum">
              <a:rPr lang="en-US" smtClean="0"/>
              <a:t>‹#›</a:t>
            </a:fld>
            <a:endParaRPr lang="en-US"/>
          </a:p>
        </p:txBody>
      </p:sp>
    </p:spTree>
    <p:extLst>
      <p:ext uri="{BB962C8B-B14F-4D97-AF65-F5344CB8AC3E}">
        <p14:creationId xmlns:p14="http://schemas.microsoft.com/office/powerpoint/2010/main" val="565846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144AEBE-824E-46FC-87F2-FFDD2A1B39A5}" type="datetimeFigureOut">
              <a:rPr lang="en-US" smtClean="0"/>
              <a:t>8/13/2016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82C69-5E76-4E84-9EC8-B637A2E8680C}" type="slidenum">
              <a:rPr lang="en-US" smtClean="0"/>
              <a:t>‹#›</a:t>
            </a:fld>
            <a:endParaRPr lang="en-US"/>
          </a:p>
        </p:txBody>
      </p:sp>
    </p:spTree>
    <p:extLst>
      <p:ext uri="{BB962C8B-B14F-4D97-AF65-F5344CB8AC3E}">
        <p14:creationId xmlns:p14="http://schemas.microsoft.com/office/powerpoint/2010/main" val="1446970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44AEBE-824E-46FC-87F2-FFDD2A1B39A5}" type="datetimeFigureOut">
              <a:rPr lang="en-US" smtClean="0"/>
              <a:t>8/13/2016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82C69-5E76-4E84-9EC8-B637A2E8680C}" type="slidenum">
              <a:rPr lang="en-US" smtClean="0"/>
              <a:t>‹#›</a:t>
            </a:fld>
            <a:endParaRPr lang="en-US"/>
          </a:p>
        </p:txBody>
      </p:sp>
    </p:spTree>
    <p:extLst>
      <p:ext uri="{BB962C8B-B14F-4D97-AF65-F5344CB8AC3E}">
        <p14:creationId xmlns:p14="http://schemas.microsoft.com/office/powerpoint/2010/main" val="3574845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144AEBE-824E-46FC-87F2-FFDD2A1B39A5}" type="datetimeFigureOut">
              <a:rPr lang="en-US" smtClean="0"/>
              <a:t>8/13/2016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C82C69-5E76-4E84-9EC8-B637A2E8680C}" type="slidenum">
              <a:rPr lang="en-US" smtClean="0"/>
              <a:t>‹#›</a:t>
            </a:fld>
            <a:endParaRPr lang="en-US"/>
          </a:p>
        </p:txBody>
      </p:sp>
    </p:spTree>
    <p:extLst>
      <p:ext uri="{BB962C8B-B14F-4D97-AF65-F5344CB8AC3E}">
        <p14:creationId xmlns:p14="http://schemas.microsoft.com/office/powerpoint/2010/main" val="3825450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144AEBE-824E-46FC-87F2-FFDD2A1B39A5}" type="datetimeFigureOut">
              <a:rPr lang="en-US" smtClean="0"/>
              <a:t>8/13/2016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C82C69-5E76-4E84-9EC8-B637A2E8680C}" type="slidenum">
              <a:rPr lang="en-US" smtClean="0"/>
              <a:t>‹#›</a:t>
            </a:fld>
            <a:endParaRPr lang="en-US"/>
          </a:p>
        </p:txBody>
      </p:sp>
    </p:spTree>
    <p:extLst>
      <p:ext uri="{BB962C8B-B14F-4D97-AF65-F5344CB8AC3E}">
        <p14:creationId xmlns:p14="http://schemas.microsoft.com/office/powerpoint/2010/main" val="550330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44AEBE-824E-46FC-87F2-FFDD2A1B39A5}" type="datetimeFigureOut">
              <a:rPr lang="en-US" smtClean="0"/>
              <a:t>8/13/2016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C82C69-5E76-4E84-9EC8-B637A2E8680C}" type="slidenum">
              <a:rPr lang="en-US" smtClean="0"/>
              <a:t>‹#›</a:t>
            </a:fld>
            <a:endParaRPr lang="en-US"/>
          </a:p>
        </p:txBody>
      </p:sp>
    </p:spTree>
    <p:extLst>
      <p:ext uri="{BB962C8B-B14F-4D97-AF65-F5344CB8AC3E}">
        <p14:creationId xmlns:p14="http://schemas.microsoft.com/office/powerpoint/2010/main" val="1543525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144AEBE-824E-46FC-87F2-FFDD2A1B39A5}" type="datetimeFigureOut">
              <a:rPr lang="en-US" smtClean="0"/>
              <a:t>8/13/2016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82C69-5E76-4E84-9EC8-B637A2E8680C}" type="slidenum">
              <a:rPr lang="en-US" smtClean="0"/>
              <a:t>‹#›</a:t>
            </a:fld>
            <a:endParaRPr lang="en-US"/>
          </a:p>
        </p:txBody>
      </p:sp>
    </p:spTree>
    <p:extLst>
      <p:ext uri="{BB962C8B-B14F-4D97-AF65-F5344CB8AC3E}">
        <p14:creationId xmlns:p14="http://schemas.microsoft.com/office/powerpoint/2010/main" val="242010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144AEBE-824E-46FC-87F2-FFDD2A1B39A5}" type="datetimeFigureOut">
              <a:rPr lang="en-US" smtClean="0"/>
              <a:t>8/13/2016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82C69-5E76-4E84-9EC8-B637A2E8680C}" type="slidenum">
              <a:rPr lang="en-US" smtClean="0"/>
              <a:t>‹#›</a:t>
            </a:fld>
            <a:endParaRPr lang="en-US"/>
          </a:p>
        </p:txBody>
      </p:sp>
    </p:spTree>
    <p:extLst>
      <p:ext uri="{BB962C8B-B14F-4D97-AF65-F5344CB8AC3E}">
        <p14:creationId xmlns:p14="http://schemas.microsoft.com/office/powerpoint/2010/main" val="2234205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44AEBE-824E-46FC-87F2-FFDD2A1B39A5}" type="datetimeFigureOut">
              <a:rPr lang="en-US" smtClean="0"/>
              <a:t>8/13/2016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C82C69-5E76-4E84-9EC8-B637A2E8680C}" type="slidenum">
              <a:rPr lang="en-US" smtClean="0"/>
              <a:t>‹#›</a:t>
            </a:fld>
            <a:endParaRPr lang="en-US"/>
          </a:p>
        </p:txBody>
      </p:sp>
    </p:spTree>
    <p:extLst>
      <p:ext uri="{BB962C8B-B14F-4D97-AF65-F5344CB8AC3E}">
        <p14:creationId xmlns:p14="http://schemas.microsoft.com/office/powerpoint/2010/main" val="42062553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b="0" i="0" u="none"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622430" y="4787660"/>
            <a:ext cx="6167887" cy="923330"/>
          </a:xfrm>
          <a:prstGeom prst="rect">
            <a:avLst/>
          </a:prstGeom>
          <a:solidFill>
            <a:schemeClr val="accent2"/>
          </a:solidFill>
        </p:spPr>
        <p:txBody>
          <a:bodyPr wrap="square" rtlCol="0">
            <a:spAutoFit/>
          </a:bodyPr>
          <a:lstStyle/>
          <a:p>
            <a:pPr lvl="0"/>
            <a:r>
              <a:rPr lang="en-US" sz="3600" dirty="0">
                <a:effectLst>
                  <a:outerShdw blurRad="38100" dist="38100" dir="2700000" algn="tl">
                    <a:srgbClr val="000000">
                      <a:alpha val="43137"/>
                    </a:srgbClr>
                  </a:outerShdw>
                </a:effectLst>
              </a:rPr>
              <a:t>Offices: Apostles and Prophets</a:t>
            </a:r>
          </a:p>
          <a:p>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061840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37759" y="1414732"/>
            <a:ext cx="6452558" cy="2954655"/>
          </a:xfrm>
          <a:prstGeom prst="rect">
            <a:avLst/>
          </a:prstGeom>
          <a:noFill/>
        </p:spPr>
        <p:txBody>
          <a:bodyPr wrap="square" rtlCol="0">
            <a:spAutoFit/>
          </a:bodyPr>
          <a:lstStyle/>
          <a:p>
            <a:r>
              <a:rPr lang="en-US" sz="2800" dirty="0"/>
              <a:t>The term apostle is so confusing as to be almost useless in the Church today and is best avoided altogether and replaced with terms such as missionary, church-planter, circuit preacher, founder of a movement, etc. </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23796583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41275" y="1293962"/>
            <a:ext cx="6288657" cy="3662541"/>
          </a:xfrm>
          <a:prstGeom prst="rect">
            <a:avLst/>
          </a:prstGeom>
          <a:noFill/>
        </p:spPr>
        <p:txBody>
          <a:bodyPr wrap="square" rtlCol="0">
            <a:spAutoFit/>
          </a:bodyPr>
          <a:lstStyle/>
          <a:p>
            <a:pPr lvl="0"/>
            <a:r>
              <a:rPr lang="en-US" sz="2800" dirty="0"/>
              <a:t>Prophecy was discussed in lesson 5, however here we will look at the New Testament office of prophet.  The NT calls some people like </a:t>
            </a:r>
            <a:r>
              <a:rPr lang="en-US" sz="2800" dirty="0" err="1"/>
              <a:t>Agabus</a:t>
            </a:r>
            <a:r>
              <a:rPr lang="en-US" sz="2800" dirty="0"/>
              <a:t> “prophets”. These give prophecies as their main spiritual gift and do so accurately and have been tested. </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a:p>
            <a:endParaRPr lang="en-US" dirty="0"/>
          </a:p>
        </p:txBody>
      </p:sp>
    </p:spTree>
    <p:extLst>
      <p:ext uri="{BB962C8B-B14F-4D97-AF65-F5344CB8AC3E}">
        <p14:creationId xmlns:p14="http://schemas.microsoft.com/office/powerpoint/2010/main" val="34903415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06770" y="1121434"/>
            <a:ext cx="6254151" cy="3539430"/>
          </a:xfrm>
          <a:prstGeom prst="rect">
            <a:avLst/>
          </a:prstGeom>
          <a:noFill/>
        </p:spPr>
        <p:txBody>
          <a:bodyPr wrap="square" rtlCol="0">
            <a:spAutoFit/>
          </a:bodyPr>
          <a:lstStyle/>
          <a:p>
            <a:pPr lvl="0"/>
            <a:r>
              <a:rPr lang="en-US" sz="2800" dirty="0"/>
              <a:t>Prophets are second to apostles and need to have their doctrine checked by them.</a:t>
            </a:r>
            <a:br>
              <a:rPr lang="en-US" sz="2800" dirty="0"/>
            </a:br>
            <a:endParaRPr lang="en-US" sz="2800" dirty="0"/>
          </a:p>
          <a:p>
            <a:r>
              <a:rPr lang="en-US" sz="2800" dirty="0"/>
              <a:t>Prophets give specific direction and revelation on certain matters to the church such as to prepare for an upcoming famine, or telling Paul not to go to Jerusalem. </a:t>
            </a:r>
          </a:p>
        </p:txBody>
      </p:sp>
    </p:spTree>
    <p:extLst>
      <p:ext uri="{BB962C8B-B14F-4D97-AF65-F5344CB8AC3E}">
        <p14:creationId xmlns:p14="http://schemas.microsoft.com/office/powerpoint/2010/main" val="18668552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84408" y="1285335"/>
            <a:ext cx="6478437" cy="3539430"/>
          </a:xfrm>
          <a:prstGeom prst="rect">
            <a:avLst/>
          </a:prstGeom>
          <a:noFill/>
        </p:spPr>
        <p:txBody>
          <a:bodyPr wrap="square" rtlCol="0">
            <a:spAutoFit/>
          </a:bodyPr>
          <a:lstStyle/>
          <a:p>
            <a:r>
              <a:rPr lang="en-US" sz="2800" dirty="0"/>
              <a:t>There has been a revival in the office of prophet since the mid-80’s sparked by a book by Bill </a:t>
            </a:r>
            <a:r>
              <a:rPr lang="en-US" sz="2800" dirty="0" err="1"/>
              <a:t>Hamon</a:t>
            </a:r>
            <a:r>
              <a:rPr lang="en-US" sz="2800" dirty="0"/>
              <a:t> and the work of C.P Wagner from Fuller. However very few of these new prophets are now reliable and the movement often strays into serious theological error due to a lack of accountability to apostles &amp; theologians. </a:t>
            </a:r>
          </a:p>
        </p:txBody>
      </p:sp>
    </p:spTree>
    <p:extLst>
      <p:ext uri="{BB962C8B-B14F-4D97-AF65-F5344CB8AC3E}">
        <p14:creationId xmlns:p14="http://schemas.microsoft.com/office/powerpoint/2010/main" val="27858995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06770" y="1544129"/>
            <a:ext cx="6452559" cy="2677656"/>
          </a:xfrm>
          <a:prstGeom prst="rect">
            <a:avLst/>
          </a:prstGeom>
          <a:noFill/>
        </p:spPr>
        <p:txBody>
          <a:bodyPr wrap="square" rtlCol="0">
            <a:spAutoFit/>
          </a:bodyPr>
          <a:lstStyle/>
          <a:p>
            <a:r>
              <a:rPr lang="en-US" sz="2800" dirty="0" smtClean="0"/>
              <a:t>I </a:t>
            </a:r>
            <a:r>
              <a:rPr lang="en-US" sz="2800" dirty="0"/>
              <a:t>am of the </a:t>
            </a:r>
            <a:r>
              <a:rPr lang="en-US" sz="2800" b="1" i="1" dirty="0"/>
              <a:t>personal opinion</a:t>
            </a:r>
            <a:r>
              <a:rPr lang="en-US" sz="2800" b="1" dirty="0"/>
              <a:t> </a:t>
            </a:r>
            <a:r>
              <a:rPr lang="en-US" sz="2800" dirty="0"/>
              <a:t>that the title “prophet” should be avoided at all costs until there is order in the movement and until major denominations regulate the prophetic as they regulate pastors, evangelists or missionaries. </a:t>
            </a:r>
          </a:p>
        </p:txBody>
      </p:sp>
    </p:spTree>
    <p:extLst>
      <p:ext uri="{BB962C8B-B14F-4D97-AF65-F5344CB8AC3E}">
        <p14:creationId xmlns:p14="http://schemas.microsoft.com/office/powerpoint/2010/main" val="30429724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29132" y="724619"/>
            <a:ext cx="6521570" cy="4401205"/>
          </a:xfrm>
          <a:prstGeom prst="rect">
            <a:avLst/>
          </a:prstGeom>
          <a:noFill/>
        </p:spPr>
        <p:txBody>
          <a:bodyPr wrap="square" rtlCol="0">
            <a:spAutoFit/>
          </a:bodyPr>
          <a:lstStyle/>
          <a:p>
            <a:pPr lvl="0"/>
            <a:r>
              <a:rPr lang="en-US" sz="2800" dirty="0"/>
              <a:t>Some insecure Christians can become dependent on being given personal words by a prophet. This is unhealthy. Instead they should be encouraged to develop a biblical worldview that informs their decision-making through a deep study of the Bible. </a:t>
            </a:r>
            <a:br>
              <a:rPr lang="en-US" sz="2800" dirty="0"/>
            </a:br>
            <a:endParaRPr lang="en-US" sz="2800" dirty="0"/>
          </a:p>
          <a:p>
            <a:r>
              <a:rPr lang="en-US" sz="2800" dirty="0"/>
              <a:t>The occasional prophetic word can be quite helpful.</a:t>
            </a:r>
          </a:p>
        </p:txBody>
      </p:sp>
    </p:spTree>
    <p:extLst>
      <p:ext uri="{BB962C8B-B14F-4D97-AF65-F5344CB8AC3E}">
        <p14:creationId xmlns:p14="http://schemas.microsoft.com/office/powerpoint/2010/main" val="35393648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72264" y="802256"/>
            <a:ext cx="6616461" cy="4678204"/>
          </a:xfrm>
          <a:prstGeom prst="rect">
            <a:avLst/>
          </a:prstGeom>
          <a:noFill/>
        </p:spPr>
        <p:txBody>
          <a:bodyPr wrap="square" rtlCol="0">
            <a:spAutoFit/>
          </a:bodyPr>
          <a:lstStyle/>
          <a:p>
            <a:pPr lvl="0"/>
            <a:r>
              <a:rPr lang="en-US" sz="2800" dirty="0"/>
              <a:t>The Bible warns of an outbreak of false prophets in the last days. </a:t>
            </a:r>
            <a:endParaRPr lang="en-US" sz="2800" dirty="0" smtClean="0"/>
          </a:p>
          <a:p>
            <a:pPr lvl="0"/>
            <a:endParaRPr lang="en-US" sz="2800" dirty="0"/>
          </a:p>
          <a:p>
            <a:pPr lvl="0"/>
            <a:r>
              <a:rPr lang="en-US" sz="2800" dirty="0" smtClean="0"/>
              <a:t>The </a:t>
            </a:r>
            <a:r>
              <a:rPr lang="en-US" sz="2800" dirty="0"/>
              <a:t>role of false prophets is to turn Christians away from Christ to the worship of idols such as the image of the </a:t>
            </a:r>
            <a:r>
              <a:rPr lang="en-US" sz="2800" dirty="0" smtClean="0"/>
              <a:t>Beast:</a:t>
            </a:r>
            <a:br>
              <a:rPr lang="en-US" sz="2800" dirty="0" smtClean="0"/>
            </a:br>
            <a:endParaRPr lang="en-US" sz="2800" dirty="0" smtClean="0"/>
          </a:p>
          <a:p>
            <a:pPr lvl="0"/>
            <a:r>
              <a:rPr lang="en-US" sz="2800" dirty="0" smtClean="0"/>
              <a:t>(</a:t>
            </a:r>
            <a:r>
              <a:rPr lang="en-US" sz="2800" dirty="0"/>
              <a:t>Matthew 7:15, 24:11, 24:24, Acts 13:6, 2 Peter 2:1, 1 John 4:1, Rev. 13:11-16,16:3, 19:20, 20:10).</a:t>
            </a:r>
          </a:p>
          <a:p>
            <a:endParaRPr lang="en-US" dirty="0"/>
          </a:p>
        </p:txBody>
      </p:sp>
    </p:spTree>
    <p:extLst>
      <p:ext uri="{BB962C8B-B14F-4D97-AF65-F5344CB8AC3E}">
        <p14:creationId xmlns:p14="http://schemas.microsoft.com/office/powerpoint/2010/main" val="9300182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147112373"/>
              </p:ext>
            </p:extLst>
          </p:nvPr>
        </p:nvGraphicFramePr>
        <p:xfrm>
          <a:off x="2143940" y="0"/>
          <a:ext cx="6856368" cy="5760720"/>
        </p:xfrm>
        <a:graphic>
          <a:graphicData uri="http://schemas.openxmlformats.org/drawingml/2006/table">
            <a:tbl>
              <a:tblPr firstRow="1" bandRow="1">
                <a:tableStyleId>{5C22544A-7EE6-4342-B048-85BDC9FD1C3A}</a:tableStyleId>
              </a:tblPr>
              <a:tblGrid>
                <a:gridCol w="1746573">
                  <a:extLst>
                    <a:ext uri="{9D8B030D-6E8A-4147-A177-3AD203B41FA5}">
                      <a16:colId xmlns:a16="http://schemas.microsoft.com/office/drawing/2014/main" val="2238339512"/>
                    </a:ext>
                  </a:extLst>
                </a:gridCol>
                <a:gridCol w="5109795">
                  <a:extLst>
                    <a:ext uri="{9D8B030D-6E8A-4147-A177-3AD203B41FA5}">
                      <a16:colId xmlns:a16="http://schemas.microsoft.com/office/drawing/2014/main" val="3552268610"/>
                    </a:ext>
                  </a:extLst>
                </a:gridCol>
              </a:tblGrid>
              <a:tr h="370840">
                <a:tc>
                  <a:txBody>
                    <a:bodyPr/>
                    <a:lstStyle/>
                    <a:p>
                      <a:r>
                        <a:rPr lang="en-US" sz="2400" dirty="0" smtClean="0"/>
                        <a:t>Previous</a:t>
                      </a:r>
                      <a:r>
                        <a:rPr lang="en-US" sz="2400" baseline="0" dirty="0" smtClean="0"/>
                        <a:t> Title</a:t>
                      </a:r>
                      <a:endParaRPr lang="en-US" sz="2400" dirty="0"/>
                    </a:p>
                  </a:txBody>
                  <a:tcPr/>
                </a:tc>
                <a:tc>
                  <a:txBody>
                    <a:bodyPr/>
                    <a:lstStyle/>
                    <a:p>
                      <a:r>
                        <a:rPr lang="en-US" sz="2400" dirty="0" smtClean="0"/>
                        <a:t>Modern Title</a:t>
                      </a:r>
                      <a:endParaRPr lang="en-US" sz="2400" dirty="0"/>
                    </a:p>
                  </a:txBody>
                  <a:tcPr/>
                </a:tc>
                <a:extLst>
                  <a:ext uri="{0D108BD9-81ED-4DB2-BD59-A6C34878D82A}">
                    <a16:rowId xmlns:a16="http://schemas.microsoft.com/office/drawing/2014/main" val="2603051428"/>
                  </a:ext>
                </a:extLst>
              </a:tr>
              <a:tr h="370840">
                <a:tc>
                  <a:txBody>
                    <a:bodyPr/>
                    <a:lstStyle/>
                    <a:p>
                      <a:r>
                        <a:rPr lang="en-US" sz="2400" dirty="0" smtClean="0"/>
                        <a:t>Apostle</a:t>
                      </a:r>
                      <a:endParaRPr lang="en-US" sz="2400" dirty="0"/>
                    </a:p>
                  </a:txBody>
                  <a:tcPr/>
                </a:tc>
                <a:tc>
                  <a:txBody>
                    <a:bodyPr/>
                    <a:lstStyle/>
                    <a:p>
                      <a:r>
                        <a:rPr lang="en-US" sz="2400" dirty="0" smtClean="0"/>
                        <a:t>Revivalist, missionary, founder of a movement, archbishop, church-planter,</a:t>
                      </a:r>
                      <a:r>
                        <a:rPr lang="en-US" sz="2400" baseline="0" dirty="0" smtClean="0"/>
                        <a:t> circuit-preacher, denominational head, theologian (in some cases). Frequently works miracles. Founds the church in an area or supervises its growth over a very wide area.</a:t>
                      </a:r>
                      <a:br>
                        <a:rPr lang="en-US" sz="2400" baseline="0" dirty="0" smtClean="0"/>
                      </a:br>
                      <a:endParaRPr lang="en-US" sz="2400" dirty="0"/>
                    </a:p>
                  </a:txBody>
                  <a:tcPr/>
                </a:tc>
                <a:extLst>
                  <a:ext uri="{0D108BD9-81ED-4DB2-BD59-A6C34878D82A}">
                    <a16:rowId xmlns:a16="http://schemas.microsoft.com/office/drawing/2014/main" val="2067124024"/>
                  </a:ext>
                </a:extLst>
              </a:tr>
              <a:tr h="370840">
                <a:tc>
                  <a:txBody>
                    <a:bodyPr/>
                    <a:lstStyle/>
                    <a:p>
                      <a:r>
                        <a:rPr lang="en-US" sz="2400" dirty="0" smtClean="0"/>
                        <a:t>Prophet</a:t>
                      </a:r>
                      <a:endParaRPr lang="en-US" sz="2400" dirty="0"/>
                    </a:p>
                  </a:txBody>
                  <a:tcPr/>
                </a:tc>
                <a:tc>
                  <a:txBody>
                    <a:bodyPr/>
                    <a:lstStyle/>
                    <a:p>
                      <a:r>
                        <a:rPr lang="en-US" sz="2400" dirty="0" smtClean="0"/>
                        <a:t>Social justice preacher, apologist, controversialist, bible-teacher</a:t>
                      </a:r>
                      <a:r>
                        <a:rPr lang="en-US" sz="2400" baseline="0" dirty="0" smtClean="0"/>
                        <a:t> confronting error, person of deep spiritual insight who brings edification, exhortation and comfort.</a:t>
                      </a:r>
                      <a:endParaRPr lang="en-US" sz="2400" dirty="0"/>
                    </a:p>
                  </a:txBody>
                  <a:tcPr/>
                </a:tc>
                <a:extLst>
                  <a:ext uri="{0D108BD9-81ED-4DB2-BD59-A6C34878D82A}">
                    <a16:rowId xmlns:a16="http://schemas.microsoft.com/office/drawing/2014/main" val="1598815143"/>
                  </a:ext>
                </a:extLst>
              </a:tr>
            </a:tbl>
          </a:graphicData>
        </a:graphic>
      </p:graphicFrame>
    </p:spTree>
    <p:extLst>
      <p:ext uri="{BB962C8B-B14F-4D97-AF65-F5344CB8AC3E}">
        <p14:creationId xmlns:p14="http://schemas.microsoft.com/office/powerpoint/2010/main" val="1873538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15396" y="345057"/>
            <a:ext cx="6426679" cy="5262979"/>
          </a:xfrm>
          <a:prstGeom prst="rect">
            <a:avLst/>
          </a:prstGeom>
          <a:noFill/>
        </p:spPr>
        <p:txBody>
          <a:bodyPr wrap="square" rtlCol="0">
            <a:spAutoFit/>
          </a:bodyPr>
          <a:lstStyle/>
          <a:p>
            <a:r>
              <a:rPr lang="en-US" sz="2800" b="1" dirty="0" smtClean="0"/>
              <a:t>Offices: </a:t>
            </a:r>
            <a:r>
              <a:rPr lang="en-US" sz="2800" dirty="0" smtClean="0"/>
              <a:t>These are generally full-time people who are deeply experienced in a certain area of ministry and who hold some kind of spiritual authority.  </a:t>
            </a:r>
          </a:p>
          <a:p>
            <a:endParaRPr lang="en-US" sz="2800" dirty="0"/>
          </a:p>
          <a:p>
            <a:r>
              <a:rPr lang="en-US" sz="2800" dirty="0" smtClean="0"/>
              <a:t>Quite different from people who exercise  a spiritual gift now and then.</a:t>
            </a:r>
          </a:p>
          <a:p>
            <a:endParaRPr lang="en-US" sz="2800" dirty="0"/>
          </a:p>
          <a:p>
            <a:r>
              <a:rPr lang="en-US" sz="2800" dirty="0" smtClean="0"/>
              <a:t>Often have multiple spiritual gifts e.g. an apostle would have deliverance, tongues, teaching, healing and miracles among others.</a:t>
            </a:r>
            <a:endParaRPr lang="en-US" sz="2800" dirty="0"/>
          </a:p>
        </p:txBody>
      </p:sp>
    </p:spTree>
    <p:extLst>
      <p:ext uri="{BB962C8B-B14F-4D97-AF65-F5344CB8AC3E}">
        <p14:creationId xmlns:p14="http://schemas.microsoft.com/office/powerpoint/2010/main" val="3944658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06769" y="957531"/>
            <a:ext cx="6323163" cy="3970318"/>
          </a:xfrm>
          <a:prstGeom prst="rect">
            <a:avLst/>
          </a:prstGeom>
          <a:noFill/>
        </p:spPr>
        <p:txBody>
          <a:bodyPr wrap="square" rtlCol="0">
            <a:spAutoFit/>
          </a:bodyPr>
          <a:lstStyle/>
          <a:p>
            <a:r>
              <a:rPr lang="en-US" sz="2800" dirty="0"/>
              <a:t>The term apostle = “sent out one” or delegate, a commissioned representative. </a:t>
            </a:r>
            <a:r>
              <a:rPr lang="en-US" sz="2800" dirty="0" smtClean="0"/>
              <a:t/>
            </a:r>
            <a:br>
              <a:rPr lang="en-US" sz="2800" dirty="0" smtClean="0"/>
            </a:br>
            <a:endParaRPr lang="en-US" sz="2800" dirty="0" smtClean="0"/>
          </a:p>
          <a:p>
            <a:r>
              <a:rPr lang="en-US" sz="2800" dirty="0" smtClean="0"/>
              <a:t>It </a:t>
            </a:r>
            <a:r>
              <a:rPr lang="en-US" sz="2800" dirty="0"/>
              <a:t>is equivalent to the Latin “</a:t>
            </a:r>
            <a:r>
              <a:rPr lang="en-US" sz="2800" dirty="0" err="1"/>
              <a:t>missio</a:t>
            </a:r>
            <a:r>
              <a:rPr lang="en-US" sz="2800" dirty="0"/>
              <a:t>” from which we get missionary or diplomatic mission.  </a:t>
            </a:r>
            <a:endParaRPr lang="en-US" sz="2800" dirty="0" smtClean="0"/>
          </a:p>
          <a:p>
            <a:endParaRPr lang="en-US" sz="2800" dirty="0"/>
          </a:p>
          <a:p>
            <a:r>
              <a:rPr lang="en-US" sz="2800" dirty="0" smtClean="0"/>
              <a:t>There </a:t>
            </a:r>
            <a:r>
              <a:rPr lang="en-US" sz="2800" dirty="0"/>
              <a:t>are 33 people listed as apostles in the New Testament in 5 broad categories.</a:t>
            </a:r>
          </a:p>
        </p:txBody>
      </p:sp>
    </p:spTree>
    <p:extLst>
      <p:ext uri="{BB962C8B-B14F-4D97-AF65-F5344CB8AC3E}">
        <p14:creationId xmlns:p14="http://schemas.microsoft.com/office/powerpoint/2010/main" val="7962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72264" y="345057"/>
            <a:ext cx="6452559" cy="4524315"/>
          </a:xfrm>
          <a:prstGeom prst="rect">
            <a:avLst/>
          </a:prstGeom>
          <a:noFill/>
        </p:spPr>
        <p:txBody>
          <a:bodyPr wrap="square" rtlCol="0">
            <a:spAutoFit/>
          </a:bodyPr>
          <a:lstStyle/>
          <a:p>
            <a:pPr lvl="0"/>
            <a:r>
              <a:rPr lang="en-US" sz="2800" b="1" dirty="0" smtClean="0"/>
              <a:t>1. Jesus</a:t>
            </a:r>
            <a:r>
              <a:rPr lang="en-US" sz="2800" dirty="0" smtClean="0"/>
              <a:t> </a:t>
            </a:r>
            <a:r>
              <a:rPr lang="en-US" sz="2800" dirty="0"/>
              <a:t>– the Apostle and High Priest of our confession (Hebrews 3:1) the One Sent From God.</a:t>
            </a:r>
            <a:br>
              <a:rPr lang="en-US" sz="2800" dirty="0"/>
            </a:br>
            <a:endParaRPr lang="en-US" sz="2800" dirty="0"/>
          </a:p>
          <a:p>
            <a:pPr lvl="0"/>
            <a:r>
              <a:rPr lang="en-US" sz="2800" b="1" dirty="0" smtClean="0"/>
              <a:t>2. The </a:t>
            </a:r>
            <a:r>
              <a:rPr lang="en-US" sz="2800" b="1" dirty="0"/>
              <a:t>Twelve </a:t>
            </a:r>
            <a:r>
              <a:rPr lang="en-US" sz="2800" dirty="0"/>
              <a:t>– Founders of the Faith, they had to be witnesses of the life of Christ from His baptism to His resurrection, obviously this category no longer exists in the modern church.</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a:p>
            <a:endParaRPr lang="en-US" dirty="0"/>
          </a:p>
        </p:txBody>
      </p:sp>
    </p:spTree>
    <p:extLst>
      <p:ext uri="{BB962C8B-B14F-4D97-AF65-F5344CB8AC3E}">
        <p14:creationId xmlns:p14="http://schemas.microsoft.com/office/powerpoint/2010/main" val="13300989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49902" y="1526875"/>
            <a:ext cx="6383547" cy="2800767"/>
          </a:xfrm>
          <a:prstGeom prst="rect">
            <a:avLst/>
          </a:prstGeom>
          <a:noFill/>
        </p:spPr>
        <p:txBody>
          <a:bodyPr wrap="square" rtlCol="0">
            <a:spAutoFit/>
          </a:bodyPr>
          <a:lstStyle/>
          <a:p>
            <a:pPr lvl="0"/>
            <a:r>
              <a:rPr lang="en-US" sz="2800" b="1" dirty="0" smtClean="0"/>
              <a:t>3. Founders </a:t>
            </a:r>
            <a:r>
              <a:rPr lang="en-US" sz="2800" b="1" dirty="0"/>
              <a:t>of the Church </a:t>
            </a:r>
            <a:r>
              <a:rPr lang="en-US" sz="2800" dirty="0"/>
              <a:t>– in regional areas or people groups such as Paul going “to the Gentiles” , this category exists today and people such as Hudson Taylor are examples. </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a:p>
            <a:endParaRPr lang="en-US" dirty="0"/>
          </a:p>
        </p:txBody>
      </p:sp>
    </p:spTree>
    <p:extLst>
      <p:ext uri="{BB962C8B-B14F-4D97-AF65-F5344CB8AC3E}">
        <p14:creationId xmlns:p14="http://schemas.microsoft.com/office/powerpoint/2010/main" val="41028784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16988" y="69012"/>
            <a:ext cx="6858001" cy="6370975"/>
          </a:xfrm>
          <a:prstGeom prst="rect">
            <a:avLst/>
          </a:prstGeom>
          <a:noFill/>
        </p:spPr>
        <p:txBody>
          <a:bodyPr wrap="square" rtlCol="0">
            <a:spAutoFit/>
          </a:bodyPr>
          <a:lstStyle/>
          <a:p>
            <a:r>
              <a:rPr lang="en-US" sz="2400" b="1" dirty="0" smtClean="0"/>
              <a:t>4. Followers </a:t>
            </a:r>
            <a:r>
              <a:rPr lang="en-US" sz="2400" b="1" dirty="0"/>
              <a:t>of the Founders </a:t>
            </a:r>
            <a:r>
              <a:rPr lang="en-US" sz="2400" dirty="0"/>
              <a:t>– Silas, Timothy, Titus, who take on a region and largely travel within it as supervisors over a large number of churches and who focus on sorting out church disputes and leadership problems. </a:t>
            </a:r>
            <a:r>
              <a:rPr lang="en-US" sz="2400" dirty="0" smtClean="0"/>
              <a:t/>
            </a:r>
            <a:br>
              <a:rPr lang="en-US" sz="2400" dirty="0" smtClean="0"/>
            </a:br>
            <a:r>
              <a:rPr lang="en-US" sz="2400" dirty="0" smtClean="0"/>
              <a:t/>
            </a:r>
            <a:br>
              <a:rPr lang="en-US" sz="2400" dirty="0" smtClean="0"/>
            </a:br>
            <a:r>
              <a:rPr lang="en-US" sz="2400" dirty="0" smtClean="0"/>
              <a:t>They </a:t>
            </a:r>
            <a:r>
              <a:rPr lang="en-US" sz="2400" dirty="0"/>
              <a:t>exist today as workers in Church Planting Movements say in India or the Philippines. </a:t>
            </a:r>
            <a:r>
              <a:rPr lang="en-US" sz="2400" dirty="0" smtClean="0"/>
              <a:t/>
            </a:r>
            <a:br>
              <a:rPr lang="en-US" sz="2400" dirty="0" smtClean="0"/>
            </a:br>
            <a:r>
              <a:rPr lang="en-US" sz="2400" dirty="0" smtClean="0"/>
              <a:t/>
            </a:r>
            <a:br>
              <a:rPr lang="en-US" sz="2400" dirty="0" smtClean="0"/>
            </a:br>
            <a:r>
              <a:rPr lang="en-US" sz="2400" dirty="0" smtClean="0"/>
              <a:t>A </a:t>
            </a:r>
            <a:r>
              <a:rPr lang="en-US" sz="2400" dirty="0"/>
              <a:t>group within this group are city-wide apostles such as Andronicus and </a:t>
            </a:r>
            <a:r>
              <a:rPr lang="en-US" sz="2400" dirty="0" err="1"/>
              <a:t>Junia</a:t>
            </a:r>
            <a:r>
              <a:rPr lang="en-US" sz="2400" dirty="0"/>
              <a:t> who oversaw groups of house-churches in Rome, equivalent to senior bishops or archbishops or metropolitans (an Orthodox term). </a:t>
            </a:r>
            <a:r>
              <a:rPr lang="en-US" sz="2400" dirty="0" smtClean="0"/>
              <a:t/>
            </a:r>
            <a:br>
              <a:rPr lang="en-US" sz="2400" dirty="0" smtClean="0"/>
            </a:br>
            <a:r>
              <a:rPr lang="en-US" sz="2400" dirty="0" smtClean="0"/>
              <a:t/>
            </a:r>
            <a:br>
              <a:rPr lang="en-US" sz="2400" dirty="0" smtClean="0"/>
            </a:br>
            <a:r>
              <a:rPr lang="en-US" sz="2400" dirty="0" smtClean="0"/>
              <a:t>Senior </a:t>
            </a:r>
            <a:r>
              <a:rPr lang="en-US" sz="2400" dirty="0"/>
              <a:t>missionaries would also fit here and they exist today. </a:t>
            </a:r>
            <a:r>
              <a:rPr lang="en-US" sz="2400" dirty="0">
                <a:effectLst>
                  <a:outerShdw blurRad="38100" dist="25400" dir="5400000" algn="ctr">
                    <a:srgbClr val="6E747A">
                      <a:alpha val="43000"/>
                    </a:srgbClr>
                  </a:outerShdw>
                </a:effectLst>
              </a:rPr>
              <a:t/>
            </a:r>
            <a:br>
              <a:rPr lang="en-US" sz="2400" dirty="0">
                <a:effectLst>
                  <a:outerShdw blurRad="38100" dist="25400" dir="5400000" algn="ctr">
                    <a:srgbClr val="6E747A">
                      <a:alpha val="43000"/>
                    </a:srgbClr>
                  </a:outerShdw>
                </a:effectLst>
              </a:rPr>
            </a:br>
            <a:endParaRPr lang="en-US" sz="2400" dirty="0"/>
          </a:p>
        </p:txBody>
      </p:sp>
    </p:spTree>
    <p:extLst>
      <p:ext uri="{BB962C8B-B14F-4D97-AF65-F5344CB8AC3E}">
        <p14:creationId xmlns:p14="http://schemas.microsoft.com/office/powerpoint/2010/main" val="5787354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63638" y="1587259"/>
            <a:ext cx="6668219" cy="2523768"/>
          </a:xfrm>
          <a:prstGeom prst="rect">
            <a:avLst/>
          </a:prstGeom>
          <a:noFill/>
        </p:spPr>
        <p:txBody>
          <a:bodyPr wrap="square" rtlCol="0">
            <a:spAutoFit/>
          </a:bodyPr>
          <a:lstStyle/>
          <a:p>
            <a:r>
              <a:rPr lang="en-US" sz="2800" b="1" dirty="0" smtClean="0"/>
              <a:t>5. False </a:t>
            </a:r>
            <a:r>
              <a:rPr lang="en-US" sz="2800" b="1" dirty="0"/>
              <a:t>Apostles </a:t>
            </a:r>
            <a:r>
              <a:rPr lang="en-US" sz="2800" dirty="0"/>
              <a:t>– cult leaders etc. </a:t>
            </a:r>
            <a:endParaRPr lang="en-US" sz="2800" dirty="0" smtClean="0"/>
          </a:p>
          <a:p>
            <a:endParaRPr lang="en-US" sz="2800" dirty="0"/>
          </a:p>
          <a:p>
            <a:r>
              <a:rPr lang="en-US" sz="2800" dirty="0" smtClean="0"/>
              <a:t>See </a:t>
            </a:r>
            <a:r>
              <a:rPr lang="en-US" sz="2800" dirty="0"/>
              <a:t>2 Corinthians 11, </a:t>
            </a:r>
            <a:endParaRPr lang="en-US" sz="2800" dirty="0" smtClean="0"/>
          </a:p>
          <a:p>
            <a:endParaRPr lang="en-US" sz="2800" dirty="0"/>
          </a:p>
          <a:p>
            <a:r>
              <a:rPr lang="en-US" sz="2800" dirty="0" smtClean="0"/>
              <a:t>and </a:t>
            </a:r>
            <a:r>
              <a:rPr lang="en-US" sz="2800" dirty="0"/>
              <a:t>these clearly exist today. </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1443363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80891" y="1759789"/>
            <a:ext cx="6452558" cy="2092881"/>
          </a:xfrm>
          <a:prstGeom prst="rect">
            <a:avLst/>
          </a:prstGeom>
          <a:noFill/>
        </p:spPr>
        <p:txBody>
          <a:bodyPr wrap="square" rtlCol="0">
            <a:spAutoFit/>
          </a:bodyPr>
          <a:lstStyle/>
          <a:p>
            <a:pPr lvl="0"/>
            <a:r>
              <a:rPr lang="en-US" sz="2800" dirty="0"/>
              <a:t>Apostles frequently have a strong supernatural ministry: 2 Corinthians 12:12, Romans 15:18,19 which confirms the gospel: Acts 19, 1 Cor. 2:4,5; 4:20</a:t>
            </a:r>
          </a:p>
          <a:p>
            <a:endParaRPr lang="en-US" dirty="0"/>
          </a:p>
        </p:txBody>
      </p:sp>
    </p:spTree>
    <p:extLst>
      <p:ext uri="{BB962C8B-B14F-4D97-AF65-F5344CB8AC3E}">
        <p14:creationId xmlns:p14="http://schemas.microsoft.com/office/powerpoint/2010/main" val="1746337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63637" y="1535502"/>
            <a:ext cx="6573329" cy="2246769"/>
          </a:xfrm>
          <a:prstGeom prst="rect">
            <a:avLst/>
          </a:prstGeom>
          <a:noFill/>
        </p:spPr>
        <p:txBody>
          <a:bodyPr wrap="square" rtlCol="0">
            <a:spAutoFit/>
          </a:bodyPr>
          <a:lstStyle/>
          <a:p>
            <a:r>
              <a:rPr lang="en-US" sz="2800" dirty="0"/>
              <a:t>Apostles wrote the New Testament and are about laying foundations, imparting solid doctrine and setting church moral standards and ethos. They keep the church in the faith. </a:t>
            </a:r>
          </a:p>
        </p:txBody>
      </p:sp>
    </p:spTree>
    <p:extLst>
      <p:ext uri="{BB962C8B-B14F-4D97-AF65-F5344CB8AC3E}">
        <p14:creationId xmlns:p14="http://schemas.microsoft.com/office/powerpoint/2010/main" val="110039512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0.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3&quot;/&gt;&lt;property id=&quot;20307&quot; value=&quot;257&quot;/&gt;&lt;/object&gt;&lt;object type=&quot;3&quot; unique_id=&quot;10006&quot;&gt;&lt;property id=&quot;20148&quot; value=&quot;5&quot;/&gt;&lt;property id=&quot;20300&quot; value=&quot;Slide 4&quot;/&gt;&lt;property id=&quot;20307&quot; value=&quot;258&quot;/&gt;&lt;/object&gt;&lt;object type=&quot;3&quot; unique_id=&quot;10007&quot;&gt;&lt;property id=&quot;20148&quot; value=&quot;5&quot;/&gt;&lt;property id=&quot;20300&quot; value=&quot;Slide 5&quot;/&gt;&lt;property id=&quot;20307&quot; value=&quot;259&quot;/&gt;&lt;/object&gt;&lt;object type=&quot;3&quot; unique_id=&quot;10008&quot;&gt;&lt;property id=&quot;20148&quot; value=&quot;5&quot;/&gt;&lt;property id=&quot;20300&quot; value=&quot;Slide 6&quot;/&gt;&lt;property id=&quot;20307&quot; value=&quot;260&quot;/&gt;&lt;/object&gt;&lt;object type=&quot;3&quot; unique_id=&quot;10009&quot;&gt;&lt;property id=&quot;20148&quot; value=&quot;5&quot;/&gt;&lt;property id=&quot;20300&quot; value=&quot;Slide 7&quot;/&gt;&lt;property id=&quot;20307&quot; value=&quot;261&quot;/&gt;&lt;/object&gt;&lt;object type=&quot;3&quot; unique_id=&quot;10010&quot;&gt;&lt;property id=&quot;20148&quot; value=&quot;5&quot;/&gt;&lt;property id=&quot;20300&quot; value=&quot;Slide 8&quot;/&gt;&lt;property id=&quot;20307&quot; value=&quot;262&quot;/&gt;&lt;/object&gt;&lt;object type=&quot;3&quot; unique_id=&quot;10011&quot;&gt;&lt;property id=&quot;20148&quot; value=&quot;5&quot;/&gt;&lt;property id=&quot;20300&quot; value=&quot;Slide 9&quot;/&gt;&lt;property id=&quot;20307&quot; value=&quot;263&quot;/&gt;&lt;/object&gt;&lt;object type=&quot;3&quot; unique_id=&quot;10012&quot;&gt;&lt;property id=&quot;20148&quot; value=&quot;5&quot;/&gt;&lt;property id=&quot;20300&quot; value=&quot;Slide 10&quot;/&gt;&lt;property id=&quot;20307&quot; value=&quot;264&quot;/&gt;&lt;/object&gt;&lt;object type=&quot;3&quot; unique_id=&quot;10013&quot;&gt;&lt;property id=&quot;20148&quot; value=&quot;5&quot;/&gt;&lt;property id=&quot;20300&quot; value=&quot;Slide 11&quot;/&gt;&lt;property id=&quot;20307&quot; value=&quot;265&quot;/&gt;&lt;/object&gt;&lt;object type=&quot;3&quot; unique_id=&quot;10014&quot;&gt;&lt;property id=&quot;20148&quot; value=&quot;5&quot;/&gt;&lt;property id=&quot;20300&quot; value=&quot;Slide 12&quot;/&gt;&lt;property id=&quot;20307&quot; value=&quot;266&quot;/&gt;&lt;/object&gt;&lt;object type=&quot;3&quot; unique_id=&quot;10015&quot;&gt;&lt;property id=&quot;20148&quot; value=&quot;5&quot;/&gt;&lt;property id=&quot;20300&quot; value=&quot;Slide 13&quot;/&gt;&lt;property id=&quot;20307&quot; value=&quot;267&quot;/&gt;&lt;/object&gt;&lt;object type=&quot;3&quot; unique_id=&quot;10016&quot;&gt;&lt;property id=&quot;20148&quot; value=&quot;5&quot;/&gt;&lt;property id=&quot;20300&quot; value=&quot;Slide 14&quot;/&gt;&lt;property id=&quot;20307&quot; value=&quot;268&quot;/&gt;&lt;/object&gt;&lt;object type=&quot;3&quot; unique_id=&quot;10017&quot;&gt;&lt;property id=&quot;20148&quot; value=&quot;5&quot;/&gt;&lt;property id=&quot;20300&quot; value=&quot;Slide 15&quot;/&gt;&lt;property id=&quot;20307&quot; value=&quot;269&quot;/&gt;&lt;/object&gt;&lt;object type=&quot;3&quot; unique_id=&quot;10018&quot;&gt;&lt;property id=&quot;20148&quot; value=&quot;5&quot;/&gt;&lt;property id=&quot;20300&quot; value=&quot;Slide 16&quot;/&gt;&lt;property id=&quot;20307&quot; value=&quot;270&quot;/&gt;&lt;/object&gt;&lt;object type=&quot;3&quot; unique_id=&quot;10019&quot;&gt;&lt;property id=&quot;20148&quot; value=&quot;5&quot;/&gt;&lt;property id=&quot;20300&quot; value=&quot;Slide 17&quot;/&gt;&lt;property id=&quot;20307&quot; value=&quot;271&quot;/&gt;&lt;/object&gt;&lt;object type=&quot;3&quot; unique_id=&quot;10074&quot;&gt;&lt;property id=&quot;20148&quot; value=&quot;5&quot;/&gt;&lt;property id=&quot;20300&quot; value=&quot;Slide 2&quot;/&gt;&lt;property id=&quot;20307&quot; value=&quot;272&quot;/&gt;&lt;/object&gt;&lt;/object&gt;&lt;/object&gt;&lt;/database&gt;"/>
  <p:tag name="SECTOMILLISECCONVERTED"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81</TotalTime>
  <Words>619</Words>
  <Application>Microsoft Office PowerPoint</Application>
  <PresentationFormat>On-screen Show (4:3)</PresentationFormat>
  <Paragraphs>39</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Edmiston</dc:creator>
  <cp:lastModifiedBy>John Edmiston</cp:lastModifiedBy>
  <cp:revision>8</cp:revision>
  <dcterms:created xsi:type="dcterms:W3CDTF">2016-07-19T22:45:36Z</dcterms:created>
  <dcterms:modified xsi:type="dcterms:W3CDTF">2016-08-14T06:16:34Z</dcterms:modified>
</cp:coreProperties>
</file>