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8" r:id="rId13"/>
    <p:sldId id="269" r:id="rId14"/>
    <p:sldId id="270" r:id="rId15"/>
    <p:sldId id="271" r:id="rId16"/>
    <p:sldId id="272" r:id="rId17"/>
    <p:sldId id="267" r:id="rId18"/>
    <p:sldId id="273" r:id="rId19"/>
  </p:sldIdLst>
  <p:sldSz cx="9144000" cy="6858000" type="screen4x3"/>
  <p:notesSz cx="6858000" cy="9144000"/>
  <p:custDataLst>
    <p:tags r:id="rId20"/>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025" autoAdjust="0"/>
    <p:restoredTop sz="94660"/>
  </p:normalViewPr>
  <p:slideViewPr>
    <p:cSldViewPr snapToGrid="0">
      <p:cViewPr varScale="1">
        <p:scale>
          <a:sx n="74" d="100"/>
          <a:sy n="74" d="100"/>
        </p:scale>
        <p:origin x="1206"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gs" Target="tags/tag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3812A2F-730A-4921-8026-F8D99399E604}" type="datetimeFigureOut">
              <a:rPr lang="en-US" smtClean="0"/>
              <a:t>8/6/2016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BA328D2-D623-4DD0-906E-F8EA2C85908D}" type="slidenum">
              <a:rPr lang="en-US" smtClean="0"/>
              <a:t>‹#›</a:t>
            </a:fld>
            <a:endParaRPr lang="en-US"/>
          </a:p>
        </p:txBody>
      </p:sp>
    </p:spTree>
    <p:extLst>
      <p:ext uri="{BB962C8B-B14F-4D97-AF65-F5344CB8AC3E}">
        <p14:creationId xmlns:p14="http://schemas.microsoft.com/office/powerpoint/2010/main" val="22501630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3812A2F-730A-4921-8026-F8D99399E604}" type="datetimeFigureOut">
              <a:rPr lang="en-US" smtClean="0"/>
              <a:t>8/6/2016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BA328D2-D623-4DD0-906E-F8EA2C85908D}" type="slidenum">
              <a:rPr lang="en-US" smtClean="0"/>
              <a:t>‹#›</a:t>
            </a:fld>
            <a:endParaRPr lang="en-US"/>
          </a:p>
        </p:txBody>
      </p:sp>
    </p:spTree>
    <p:extLst>
      <p:ext uri="{BB962C8B-B14F-4D97-AF65-F5344CB8AC3E}">
        <p14:creationId xmlns:p14="http://schemas.microsoft.com/office/powerpoint/2010/main" val="153039342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3812A2F-730A-4921-8026-F8D99399E604}" type="datetimeFigureOut">
              <a:rPr lang="en-US" smtClean="0"/>
              <a:t>8/6/2016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BA328D2-D623-4DD0-906E-F8EA2C85908D}" type="slidenum">
              <a:rPr lang="en-US" smtClean="0"/>
              <a:t>‹#›</a:t>
            </a:fld>
            <a:endParaRPr lang="en-US"/>
          </a:p>
        </p:txBody>
      </p:sp>
    </p:spTree>
    <p:extLst>
      <p:ext uri="{BB962C8B-B14F-4D97-AF65-F5344CB8AC3E}">
        <p14:creationId xmlns:p14="http://schemas.microsoft.com/office/powerpoint/2010/main" val="25538953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3812A2F-730A-4921-8026-F8D99399E604}" type="datetimeFigureOut">
              <a:rPr lang="en-US" smtClean="0"/>
              <a:t>8/6/2016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BA328D2-D623-4DD0-906E-F8EA2C85908D}" type="slidenum">
              <a:rPr lang="en-US" smtClean="0"/>
              <a:t>‹#›</a:t>
            </a:fld>
            <a:endParaRPr lang="en-US"/>
          </a:p>
        </p:txBody>
      </p:sp>
    </p:spTree>
    <p:extLst>
      <p:ext uri="{BB962C8B-B14F-4D97-AF65-F5344CB8AC3E}">
        <p14:creationId xmlns:p14="http://schemas.microsoft.com/office/powerpoint/2010/main" val="17160084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B3812A2F-730A-4921-8026-F8D99399E604}" type="datetimeFigureOut">
              <a:rPr lang="en-US" smtClean="0"/>
              <a:t>8/6/2016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BA328D2-D623-4DD0-906E-F8EA2C85908D}" type="slidenum">
              <a:rPr lang="en-US" smtClean="0"/>
              <a:t>‹#›</a:t>
            </a:fld>
            <a:endParaRPr lang="en-US"/>
          </a:p>
        </p:txBody>
      </p:sp>
    </p:spTree>
    <p:extLst>
      <p:ext uri="{BB962C8B-B14F-4D97-AF65-F5344CB8AC3E}">
        <p14:creationId xmlns:p14="http://schemas.microsoft.com/office/powerpoint/2010/main" val="34480939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B3812A2F-730A-4921-8026-F8D99399E604}" type="datetimeFigureOut">
              <a:rPr lang="en-US" smtClean="0"/>
              <a:t>8/6/2016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BA328D2-D623-4DD0-906E-F8EA2C85908D}" type="slidenum">
              <a:rPr lang="en-US" smtClean="0"/>
              <a:t>‹#›</a:t>
            </a:fld>
            <a:endParaRPr lang="en-US"/>
          </a:p>
        </p:txBody>
      </p:sp>
    </p:spTree>
    <p:extLst>
      <p:ext uri="{BB962C8B-B14F-4D97-AF65-F5344CB8AC3E}">
        <p14:creationId xmlns:p14="http://schemas.microsoft.com/office/powerpoint/2010/main" val="40573118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3812A2F-730A-4921-8026-F8D99399E604}" type="datetimeFigureOut">
              <a:rPr lang="en-US" smtClean="0"/>
              <a:t>8/6/2016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BA328D2-D623-4DD0-906E-F8EA2C85908D}" type="slidenum">
              <a:rPr lang="en-US" smtClean="0"/>
              <a:t>‹#›</a:t>
            </a:fld>
            <a:endParaRPr lang="en-US"/>
          </a:p>
        </p:txBody>
      </p:sp>
    </p:spTree>
    <p:extLst>
      <p:ext uri="{BB962C8B-B14F-4D97-AF65-F5344CB8AC3E}">
        <p14:creationId xmlns:p14="http://schemas.microsoft.com/office/powerpoint/2010/main" val="164935449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3812A2F-730A-4921-8026-F8D99399E604}" type="datetimeFigureOut">
              <a:rPr lang="en-US" smtClean="0"/>
              <a:t>8/6/2016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BA328D2-D623-4DD0-906E-F8EA2C85908D}" type="slidenum">
              <a:rPr lang="en-US" smtClean="0"/>
              <a:t>‹#›</a:t>
            </a:fld>
            <a:endParaRPr lang="en-US"/>
          </a:p>
        </p:txBody>
      </p:sp>
    </p:spTree>
    <p:extLst>
      <p:ext uri="{BB962C8B-B14F-4D97-AF65-F5344CB8AC3E}">
        <p14:creationId xmlns:p14="http://schemas.microsoft.com/office/powerpoint/2010/main" val="20269353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3812A2F-730A-4921-8026-F8D99399E604}" type="datetimeFigureOut">
              <a:rPr lang="en-US" smtClean="0"/>
              <a:t>8/6/2016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BA328D2-D623-4DD0-906E-F8EA2C85908D}" type="slidenum">
              <a:rPr lang="en-US" smtClean="0"/>
              <a:t>‹#›</a:t>
            </a:fld>
            <a:endParaRPr lang="en-US"/>
          </a:p>
        </p:txBody>
      </p:sp>
    </p:spTree>
    <p:extLst>
      <p:ext uri="{BB962C8B-B14F-4D97-AF65-F5344CB8AC3E}">
        <p14:creationId xmlns:p14="http://schemas.microsoft.com/office/powerpoint/2010/main" val="4488570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B3812A2F-730A-4921-8026-F8D99399E604}" type="datetimeFigureOut">
              <a:rPr lang="en-US" smtClean="0"/>
              <a:t>8/6/2016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BA328D2-D623-4DD0-906E-F8EA2C85908D}" type="slidenum">
              <a:rPr lang="en-US" smtClean="0"/>
              <a:t>‹#›</a:t>
            </a:fld>
            <a:endParaRPr lang="en-US"/>
          </a:p>
        </p:txBody>
      </p:sp>
    </p:spTree>
    <p:extLst>
      <p:ext uri="{BB962C8B-B14F-4D97-AF65-F5344CB8AC3E}">
        <p14:creationId xmlns:p14="http://schemas.microsoft.com/office/powerpoint/2010/main" val="34812284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B3812A2F-730A-4921-8026-F8D99399E604}" type="datetimeFigureOut">
              <a:rPr lang="en-US" smtClean="0"/>
              <a:t>8/6/2016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BA328D2-D623-4DD0-906E-F8EA2C85908D}" type="slidenum">
              <a:rPr lang="en-US" smtClean="0"/>
              <a:t>‹#›</a:t>
            </a:fld>
            <a:endParaRPr lang="en-US"/>
          </a:p>
        </p:txBody>
      </p:sp>
    </p:spTree>
    <p:extLst>
      <p:ext uri="{BB962C8B-B14F-4D97-AF65-F5344CB8AC3E}">
        <p14:creationId xmlns:p14="http://schemas.microsoft.com/office/powerpoint/2010/main" val="39440897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3812A2F-730A-4921-8026-F8D99399E604}" type="datetimeFigureOut">
              <a:rPr lang="en-US" smtClean="0"/>
              <a:t>8/6/2016</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BA328D2-D623-4DD0-906E-F8EA2C85908D}" type="slidenum">
              <a:rPr lang="en-US" smtClean="0"/>
              <a:t>‹#›</a:t>
            </a:fld>
            <a:endParaRPr lang="en-US"/>
          </a:p>
        </p:txBody>
      </p:sp>
    </p:spTree>
    <p:extLst>
      <p:ext uri="{BB962C8B-B14F-4D97-AF65-F5344CB8AC3E}">
        <p14:creationId xmlns:p14="http://schemas.microsoft.com/office/powerpoint/2010/main" val="305764440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b="0" i="0" u="none"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u="none"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hyperlink" Target="http://www.newtestamentprayer.com/seminar/" TargetMode="Externa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TextBox 3"/>
          <p:cNvSpPr txBox="1"/>
          <p:nvPr/>
        </p:nvSpPr>
        <p:spPr>
          <a:xfrm>
            <a:off x="4244196" y="6254151"/>
            <a:ext cx="5080959" cy="523220"/>
          </a:xfrm>
          <a:prstGeom prst="rect">
            <a:avLst/>
          </a:prstGeom>
          <a:noFill/>
        </p:spPr>
        <p:txBody>
          <a:bodyPr wrap="square" rtlCol="0">
            <a:spAutoFit/>
          </a:bodyPr>
          <a:lstStyle/>
          <a:p>
            <a:r>
              <a:rPr lang="en-US" sz="2800" dirty="0" smtClean="0">
                <a:solidFill>
                  <a:schemeClr val="bg1"/>
                </a:solidFill>
              </a:rPr>
              <a:t>www.globalchristians.org/gifts/</a:t>
            </a:r>
            <a:endParaRPr lang="en-US" sz="2800" dirty="0">
              <a:solidFill>
                <a:schemeClr val="bg1"/>
              </a:solidFill>
            </a:endParaRPr>
          </a:p>
        </p:txBody>
      </p:sp>
      <p:sp>
        <p:nvSpPr>
          <p:cNvPr id="5" name="TextBox 4"/>
          <p:cNvSpPr txBox="1"/>
          <p:nvPr/>
        </p:nvSpPr>
        <p:spPr>
          <a:xfrm>
            <a:off x="2708695" y="5098211"/>
            <a:ext cx="6072996" cy="646331"/>
          </a:xfrm>
          <a:prstGeom prst="rect">
            <a:avLst/>
          </a:prstGeom>
          <a:solidFill>
            <a:schemeClr val="accent2"/>
          </a:solidFill>
        </p:spPr>
        <p:txBody>
          <a:bodyPr wrap="square" rtlCol="0">
            <a:spAutoFit/>
          </a:bodyPr>
          <a:lstStyle/>
          <a:p>
            <a:pPr algn="ctr"/>
            <a:r>
              <a:rPr lang="en-US" sz="3600" dirty="0" smtClean="0">
                <a:effectLst>
                  <a:outerShdw blurRad="38100" dist="38100" dir="2700000" algn="tl">
                    <a:srgbClr val="000000">
                      <a:alpha val="43137"/>
                    </a:srgbClr>
                  </a:outerShdw>
                </a:effectLst>
              </a:rPr>
              <a:t>Deliverance Ministry</a:t>
            </a:r>
            <a:endParaRPr lang="en-US" sz="3600"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87981216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562045" y="1406106"/>
            <a:ext cx="5917721" cy="3108543"/>
          </a:xfrm>
          <a:prstGeom prst="rect">
            <a:avLst/>
          </a:prstGeom>
          <a:noFill/>
        </p:spPr>
        <p:txBody>
          <a:bodyPr wrap="square" rtlCol="0">
            <a:spAutoFit/>
          </a:bodyPr>
          <a:lstStyle/>
          <a:p>
            <a:r>
              <a:rPr lang="en-US" sz="2800" dirty="0"/>
              <a:t>A major role of pure evil is demonic deception, false doctrine and spiritual captivity. </a:t>
            </a:r>
            <a:endParaRPr lang="en-US" sz="2800" dirty="0" smtClean="0"/>
          </a:p>
          <a:p>
            <a:endParaRPr lang="en-US" sz="2800" dirty="0"/>
          </a:p>
          <a:p>
            <a:r>
              <a:rPr lang="en-US" sz="2800" dirty="0" smtClean="0"/>
              <a:t>(</a:t>
            </a:r>
            <a:r>
              <a:rPr lang="en-US" sz="2800" dirty="0"/>
              <a:t>2 Corinthians 11:13-15, 1 Timothy 4:1, 2 Timothy 2:25, 26, 3:1-9, 2 Peter 2:18, Rev. 16:13,14)</a:t>
            </a:r>
          </a:p>
        </p:txBody>
      </p:sp>
    </p:spTree>
    <p:extLst>
      <p:ext uri="{BB962C8B-B14F-4D97-AF65-F5344CB8AC3E}">
        <p14:creationId xmlns:p14="http://schemas.microsoft.com/office/powerpoint/2010/main" val="19442413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536166" y="1794294"/>
            <a:ext cx="6142008" cy="1815882"/>
          </a:xfrm>
          <a:prstGeom prst="rect">
            <a:avLst/>
          </a:prstGeom>
          <a:noFill/>
        </p:spPr>
        <p:txBody>
          <a:bodyPr wrap="square" rtlCol="0">
            <a:spAutoFit/>
          </a:bodyPr>
          <a:lstStyle/>
          <a:p>
            <a:r>
              <a:rPr lang="en-US" sz="2800" dirty="0"/>
              <a:t>They may even perform false miracles, signs and wonders: </a:t>
            </a:r>
            <a:r>
              <a:rPr lang="en-US" sz="2800" dirty="0" smtClean="0"/>
              <a:t/>
            </a:r>
            <a:br>
              <a:rPr lang="en-US" sz="2800" dirty="0" smtClean="0"/>
            </a:br>
            <a:r>
              <a:rPr lang="en-US" sz="2800" dirty="0" smtClean="0"/>
              <a:t/>
            </a:r>
            <a:br>
              <a:rPr lang="en-US" sz="2800" dirty="0" smtClean="0"/>
            </a:br>
            <a:r>
              <a:rPr lang="en-US" sz="2800" dirty="0" smtClean="0"/>
              <a:t>(</a:t>
            </a:r>
            <a:r>
              <a:rPr lang="en-US" sz="2800" dirty="0"/>
              <a:t>2 Thess. 2:9-11, Matthew 24:24)</a:t>
            </a:r>
          </a:p>
        </p:txBody>
      </p:sp>
    </p:spTree>
    <p:extLst>
      <p:ext uri="{BB962C8B-B14F-4D97-AF65-F5344CB8AC3E}">
        <p14:creationId xmlns:p14="http://schemas.microsoft.com/office/powerpoint/2010/main" val="268860456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424023" y="1561381"/>
            <a:ext cx="6366294" cy="2523768"/>
          </a:xfrm>
          <a:prstGeom prst="rect">
            <a:avLst/>
          </a:prstGeom>
          <a:noFill/>
        </p:spPr>
        <p:txBody>
          <a:bodyPr wrap="square" rtlCol="0">
            <a:spAutoFit/>
          </a:bodyPr>
          <a:lstStyle/>
          <a:p>
            <a:r>
              <a:rPr lang="en-US" sz="2800" dirty="0"/>
              <a:t>The main weapon here is the sword of the Spirit, the correct teaching of God’s Word</a:t>
            </a:r>
            <a:r>
              <a:rPr lang="en-US" sz="2800" dirty="0" smtClean="0"/>
              <a:t>.</a:t>
            </a:r>
            <a:br>
              <a:rPr lang="en-US" sz="2800" dirty="0" smtClean="0"/>
            </a:br>
            <a:endParaRPr lang="en-US" sz="2800" dirty="0" smtClean="0"/>
          </a:p>
          <a:p>
            <a:r>
              <a:rPr lang="en-US" sz="2800" dirty="0" smtClean="0"/>
              <a:t>(</a:t>
            </a:r>
            <a:r>
              <a:rPr lang="en-US" sz="2800" dirty="0"/>
              <a:t>2 Timothy 2:25,26, Hebrews 4;12-14, Ephesians 6:17, Revelation 1:6, 2:16).</a:t>
            </a:r>
            <a:r>
              <a:rPr lang="en-US" dirty="0">
                <a:effectLst>
                  <a:outerShdw blurRad="38100" dist="25400" dir="5400000" algn="ctr">
                    <a:srgbClr val="6E747A">
                      <a:alpha val="43000"/>
                    </a:srgbClr>
                  </a:outerShdw>
                </a:effectLst>
              </a:rPr>
              <a:t/>
            </a:r>
            <a:br>
              <a:rPr lang="en-US" dirty="0">
                <a:effectLst>
                  <a:outerShdw blurRad="38100" dist="25400" dir="5400000" algn="ctr">
                    <a:srgbClr val="6E747A">
                      <a:alpha val="43000"/>
                    </a:srgbClr>
                  </a:outerShdw>
                </a:effectLst>
              </a:rPr>
            </a:br>
            <a:endParaRPr lang="en-US" dirty="0"/>
          </a:p>
        </p:txBody>
      </p:sp>
    </p:spTree>
    <p:extLst>
      <p:ext uri="{BB962C8B-B14F-4D97-AF65-F5344CB8AC3E}">
        <p14:creationId xmlns:p14="http://schemas.microsoft.com/office/powerpoint/2010/main" val="244302390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415396" y="586596"/>
            <a:ext cx="6590582" cy="5109091"/>
          </a:xfrm>
          <a:prstGeom prst="rect">
            <a:avLst/>
          </a:prstGeom>
          <a:noFill/>
        </p:spPr>
        <p:txBody>
          <a:bodyPr wrap="square" rtlCol="0">
            <a:spAutoFit/>
          </a:bodyPr>
          <a:lstStyle/>
          <a:p>
            <a:r>
              <a:rPr lang="en-US" sz="2800" dirty="0"/>
              <a:t>The gift of discernment of spirits </a:t>
            </a:r>
            <a:r>
              <a:rPr lang="en-US" sz="2800" dirty="0" smtClean="0"/>
              <a:t/>
            </a:r>
            <a:br>
              <a:rPr lang="en-US" sz="2800" dirty="0" smtClean="0"/>
            </a:br>
            <a:r>
              <a:rPr lang="en-US" sz="2800" dirty="0" smtClean="0"/>
              <a:t>(</a:t>
            </a:r>
            <a:r>
              <a:rPr lang="en-US" sz="2800" dirty="0"/>
              <a:t>1 Corinthians 12:10) </a:t>
            </a:r>
            <a:r>
              <a:rPr lang="en-US" sz="2800" dirty="0" smtClean="0"/>
              <a:t/>
            </a:r>
            <a:br>
              <a:rPr lang="en-US" sz="2800" dirty="0" smtClean="0"/>
            </a:br>
            <a:r>
              <a:rPr lang="en-US" sz="2800" dirty="0" smtClean="0"/>
              <a:t/>
            </a:r>
            <a:br>
              <a:rPr lang="en-US" sz="2800" dirty="0" smtClean="0"/>
            </a:br>
            <a:r>
              <a:rPr lang="en-US" sz="2800" dirty="0" smtClean="0"/>
              <a:t>is </a:t>
            </a:r>
            <a:r>
              <a:rPr lang="en-US" sz="2800" dirty="0"/>
              <a:t>the ability to use God’s Word in the power of the Holy Spirit to discern the nature of spiritual things. ( 1 John 4:1-3, 1 Corinthians 12:1-3, Matthew 4:1-11, Hebrews 5:11-14) </a:t>
            </a:r>
            <a:r>
              <a:rPr lang="en-US" sz="2800" dirty="0" smtClean="0"/>
              <a:t/>
            </a:r>
            <a:br>
              <a:rPr lang="en-US" sz="2800" dirty="0" smtClean="0"/>
            </a:br>
            <a:r>
              <a:rPr lang="en-US" sz="2800" dirty="0" smtClean="0"/>
              <a:t/>
            </a:r>
            <a:br>
              <a:rPr lang="en-US" sz="2800" dirty="0" smtClean="0"/>
            </a:br>
            <a:r>
              <a:rPr lang="en-US" sz="2800" dirty="0" smtClean="0"/>
              <a:t>which </a:t>
            </a:r>
            <a:r>
              <a:rPr lang="en-US" sz="2800" dirty="0"/>
              <a:t>also requires the person to be born-again and Spirit-filled (1 Corinthians 2:13-16).</a:t>
            </a:r>
            <a:r>
              <a:rPr lang="en-US" dirty="0">
                <a:effectLst>
                  <a:outerShdw blurRad="38100" dist="25400" dir="5400000" algn="ctr">
                    <a:srgbClr val="6E747A">
                      <a:alpha val="43000"/>
                    </a:srgbClr>
                  </a:outerShdw>
                </a:effectLst>
              </a:rPr>
              <a:t/>
            </a:r>
            <a:br>
              <a:rPr lang="en-US" dirty="0">
                <a:effectLst>
                  <a:outerShdw blurRad="38100" dist="25400" dir="5400000" algn="ctr">
                    <a:srgbClr val="6E747A">
                      <a:alpha val="43000"/>
                    </a:srgbClr>
                  </a:outerShdw>
                </a:effectLst>
              </a:rPr>
            </a:br>
            <a:endParaRPr lang="en-US" dirty="0"/>
          </a:p>
        </p:txBody>
      </p:sp>
    </p:spTree>
    <p:extLst>
      <p:ext uri="{BB962C8B-B14F-4D97-AF65-F5344CB8AC3E}">
        <p14:creationId xmlns:p14="http://schemas.microsoft.com/office/powerpoint/2010/main" val="351550760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493034" y="974785"/>
            <a:ext cx="6400800" cy="3539430"/>
          </a:xfrm>
          <a:prstGeom prst="rect">
            <a:avLst/>
          </a:prstGeom>
          <a:noFill/>
        </p:spPr>
        <p:txBody>
          <a:bodyPr wrap="square" rtlCol="0">
            <a:spAutoFit/>
          </a:bodyPr>
          <a:lstStyle/>
          <a:p>
            <a:pPr lvl="0"/>
            <a:r>
              <a:rPr lang="en-US" sz="2800" dirty="0"/>
              <a:t>Right teaching helps to mature the Church and to keep it from being deceived and blown around by every wind of doctrine. (Ephesians 4:11-16)</a:t>
            </a:r>
            <a:br>
              <a:rPr lang="en-US" sz="2800" dirty="0"/>
            </a:br>
            <a:endParaRPr lang="en-US" sz="2800" dirty="0"/>
          </a:p>
          <a:p>
            <a:r>
              <a:rPr lang="en-US" sz="2800" dirty="0"/>
              <a:t>We are therefore to put on the full armor of God (Ephesians 6:10-20, 1 Thess. 5:8) with prayer. </a:t>
            </a:r>
          </a:p>
        </p:txBody>
      </p:sp>
    </p:spTree>
    <p:extLst>
      <p:ext uri="{BB962C8B-B14F-4D97-AF65-F5344CB8AC3E}">
        <p14:creationId xmlns:p14="http://schemas.microsoft.com/office/powerpoint/2010/main" val="19868575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137893" y="283335"/>
            <a:ext cx="6877318" cy="5016758"/>
          </a:xfrm>
          <a:prstGeom prst="rect">
            <a:avLst/>
          </a:prstGeom>
          <a:noFill/>
        </p:spPr>
        <p:txBody>
          <a:bodyPr wrap="square" rtlCol="0">
            <a:spAutoFit/>
          </a:bodyPr>
          <a:lstStyle/>
          <a:p>
            <a:r>
              <a:rPr lang="en-US" sz="2800" dirty="0" smtClean="0"/>
              <a:t>DIMENSIONS OF SPIRTUAL DISCERNMENT – 1</a:t>
            </a:r>
          </a:p>
          <a:p>
            <a:endParaRPr lang="en-US" sz="2800" dirty="0"/>
          </a:p>
          <a:p>
            <a:r>
              <a:rPr lang="en-US" sz="2800" dirty="0" smtClean="0">
                <a:solidFill>
                  <a:srgbClr val="C00000"/>
                </a:solidFill>
                <a:effectLst>
                  <a:outerShdw blurRad="38100" dist="38100" dir="2700000" algn="tl">
                    <a:srgbClr val="000000">
                      <a:alpha val="43137"/>
                    </a:srgbClr>
                  </a:outerShdw>
                </a:effectLst>
              </a:rPr>
              <a:t>HATE/FEAR</a:t>
            </a:r>
            <a:r>
              <a:rPr lang="en-US" sz="2800" dirty="0" smtClean="0">
                <a:effectLst>
                  <a:outerShdw blurRad="38100" dist="38100" dir="2700000" algn="tl">
                    <a:srgbClr val="000000">
                      <a:alpha val="43137"/>
                    </a:srgbClr>
                  </a:outerShdw>
                </a:effectLst>
              </a:rPr>
              <a:t>------------------------------------</a:t>
            </a:r>
            <a:r>
              <a:rPr lang="en-US" sz="2800" dirty="0" smtClean="0">
                <a:solidFill>
                  <a:schemeClr val="accent6">
                    <a:lumMod val="75000"/>
                  </a:schemeClr>
                </a:solidFill>
                <a:effectLst>
                  <a:outerShdw blurRad="38100" dist="38100" dir="2700000" algn="tl">
                    <a:srgbClr val="000000">
                      <a:alpha val="43137"/>
                    </a:srgbClr>
                  </a:outerShdw>
                </a:effectLst>
              </a:rPr>
              <a:t>LOVE</a:t>
            </a:r>
          </a:p>
          <a:p>
            <a:r>
              <a:rPr lang="en-US" sz="2000" dirty="0" smtClean="0"/>
              <a:t>Rage| Paranoia| Apathy| Love Friends |Others | Love Enemies</a:t>
            </a:r>
          </a:p>
          <a:p>
            <a:endParaRPr lang="en-US" sz="2000" dirty="0"/>
          </a:p>
          <a:p>
            <a:endParaRPr lang="en-US" sz="2000" dirty="0" smtClean="0"/>
          </a:p>
          <a:p>
            <a:endParaRPr lang="en-US" sz="2000" dirty="0"/>
          </a:p>
          <a:p>
            <a:r>
              <a:rPr lang="en-US" sz="2800" dirty="0" smtClean="0">
                <a:solidFill>
                  <a:srgbClr val="C00000"/>
                </a:solidFill>
                <a:effectLst>
                  <a:outerShdw blurRad="38100" dist="38100" dir="2700000" algn="tl">
                    <a:srgbClr val="000000">
                      <a:alpha val="43137"/>
                    </a:srgbClr>
                  </a:outerShdw>
                </a:effectLst>
              </a:rPr>
              <a:t>MADNESS/FOLLY</a:t>
            </a:r>
            <a:r>
              <a:rPr lang="en-US" sz="2800" dirty="0" smtClean="0">
                <a:effectLst>
                  <a:outerShdw blurRad="38100" dist="38100" dir="2700000" algn="tl">
                    <a:srgbClr val="000000">
                      <a:alpha val="43137"/>
                    </a:srgbClr>
                  </a:outerShdw>
                </a:effectLst>
              </a:rPr>
              <a:t> ------------------------</a:t>
            </a:r>
            <a:r>
              <a:rPr lang="en-US" sz="2800" dirty="0" smtClean="0">
                <a:solidFill>
                  <a:schemeClr val="accent6">
                    <a:lumMod val="75000"/>
                  </a:schemeClr>
                </a:solidFill>
                <a:effectLst>
                  <a:outerShdw blurRad="38100" dist="38100" dir="2700000" algn="tl">
                    <a:srgbClr val="000000">
                      <a:alpha val="43137"/>
                    </a:srgbClr>
                  </a:outerShdw>
                </a:effectLst>
              </a:rPr>
              <a:t>WISDOM</a:t>
            </a:r>
          </a:p>
          <a:p>
            <a:r>
              <a:rPr lang="en-US" sz="2000" dirty="0" smtClean="0"/>
              <a:t>Insane | Arrogant |Naïve |Foolish | Learning | Discerning | Wise</a:t>
            </a:r>
          </a:p>
          <a:p>
            <a:endParaRPr lang="en-US" sz="2000" dirty="0"/>
          </a:p>
          <a:p>
            <a:endParaRPr lang="en-US" sz="2000" dirty="0" smtClean="0"/>
          </a:p>
          <a:p>
            <a:endParaRPr lang="en-US" sz="2000" dirty="0"/>
          </a:p>
          <a:p>
            <a:r>
              <a:rPr lang="en-US" sz="2800" dirty="0" smtClean="0">
                <a:solidFill>
                  <a:srgbClr val="C00000"/>
                </a:solidFill>
                <a:effectLst>
                  <a:outerShdw blurRad="38100" dist="38100" dir="2700000" algn="tl">
                    <a:srgbClr val="000000">
                      <a:alpha val="43137"/>
                    </a:srgbClr>
                  </a:outerShdw>
                </a:effectLst>
              </a:rPr>
              <a:t>HARDENED </a:t>
            </a:r>
            <a:r>
              <a:rPr lang="en-US" sz="2800" dirty="0" smtClean="0">
                <a:effectLst>
                  <a:outerShdw blurRad="38100" dist="38100" dir="2700000" algn="tl">
                    <a:srgbClr val="000000">
                      <a:alpha val="43137"/>
                    </a:srgbClr>
                  </a:outerShdw>
                </a:effectLst>
              </a:rPr>
              <a:t>-------------------------------</a:t>
            </a:r>
            <a:r>
              <a:rPr lang="en-US" sz="2800" dirty="0" smtClean="0">
                <a:solidFill>
                  <a:schemeClr val="accent6">
                    <a:lumMod val="75000"/>
                  </a:schemeClr>
                </a:solidFill>
                <a:effectLst>
                  <a:outerShdw blurRad="38100" dist="38100" dir="2700000" algn="tl">
                    <a:srgbClr val="000000">
                      <a:alpha val="43137"/>
                    </a:srgbClr>
                  </a:outerShdw>
                </a:effectLst>
              </a:rPr>
              <a:t>RECEPTIVE</a:t>
            </a:r>
          </a:p>
          <a:p>
            <a:r>
              <a:rPr lang="en-US" sz="2000" dirty="0" smtClean="0"/>
              <a:t>Unyielding | Rebellious | Shallow | Entangled |Open to God</a:t>
            </a:r>
          </a:p>
        </p:txBody>
      </p:sp>
    </p:spTree>
    <p:extLst>
      <p:ext uri="{BB962C8B-B14F-4D97-AF65-F5344CB8AC3E}">
        <p14:creationId xmlns:p14="http://schemas.microsoft.com/office/powerpoint/2010/main" val="424384871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125014" y="244699"/>
            <a:ext cx="7018985" cy="5016758"/>
          </a:xfrm>
          <a:prstGeom prst="rect">
            <a:avLst/>
          </a:prstGeom>
          <a:noFill/>
        </p:spPr>
        <p:txBody>
          <a:bodyPr wrap="square" rtlCol="0">
            <a:spAutoFit/>
          </a:bodyPr>
          <a:lstStyle/>
          <a:p>
            <a:r>
              <a:rPr lang="en-US" sz="2800" dirty="0" smtClean="0"/>
              <a:t>DIMENSIONS OF SPIRITUAL DISCERNMENT – 2</a:t>
            </a:r>
          </a:p>
          <a:p>
            <a:endParaRPr lang="en-US" sz="2800" dirty="0"/>
          </a:p>
          <a:p>
            <a:r>
              <a:rPr lang="en-US" sz="2800" dirty="0" smtClean="0">
                <a:solidFill>
                  <a:srgbClr val="C00000"/>
                </a:solidFill>
                <a:effectLst>
                  <a:outerShdw blurRad="38100" dist="38100" dir="2700000" algn="tl">
                    <a:srgbClr val="000000">
                      <a:alpha val="43137"/>
                    </a:srgbClr>
                  </a:outerShdw>
                </a:effectLst>
              </a:rPr>
              <a:t>WICKED </a:t>
            </a:r>
            <a:r>
              <a:rPr lang="en-US" sz="2800" dirty="0" smtClean="0">
                <a:effectLst>
                  <a:outerShdw blurRad="38100" dist="38100" dir="2700000" algn="tl">
                    <a:srgbClr val="000000">
                      <a:alpha val="43137"/>
                    </a:srgbClr>
                  </a:outerShdw>
                </a:effectLst>
              </a:rPr>
              <a:t>-------------------------------------------</a:t>
            </a:r>
            <a:r>
              <a:rPr lang="en-US" sz="2800" dirty="0" smtClean="0">
                <a:solidFill>
                  <a:schemeClr val="accent6">
                    <a:lumMod val="75000"/>
                  </a:schemeClr>
                </a:solidFill>
                <a:effectLst>
                  <a:outerShdw blurRad="38100" dist="38100" dir="2700000" algn="tl">
                    <a:srgbClr val="000000">
                      <a:alpha val="43137"/>
                    </a:srgbClr>
                  </a:outerShdw>
                </a:effectLst>
              </a:rPr>
              <a:t>HOLY</a:t>
            </a:r>
          </a:p>
          <a:p>
            <a:r>
              <a:rPr lang="en-US" sz="2000" dirty="0" smtClean="0"/>
              <a:t>Perverse | Unrighteous | Sinful | Penitent | Obedient | Blameless</a:t>
            </a:r>
          </a:p>
          <a:p>
            <a:r>
              <a:rPr lang="en-US" sz="2000" dirty="0" smtClean="0"/>
              <a:t/>
            </a:r>
            <a:br>
              <a:rPr lang="en-US" sz="2000" dirty="0" smtClean="0"/>
            </a:br>
            <a:endParaRPr lang="en-US" sz="2000" dirty="0"/>
          </a:p>
          <a:p>
            <a:endParaRPr lang="en-US" sz="2000" dirty="0" smtClean="0"/>
          </a:p>
          <a:p>
            <a:r>
              <a:rPr lang="en-US" sz="2800" dirty="0" smtClean="0">
                <a:solidFill>
                  <a:srgbClr val="C00000"/>
                </a:solidFill>
                <a:effectLst>
                  <a:outerShdw blurRad="38100" dist="38100" dir="2700000" algn="tl">
                    <a:srgbClr val="000000">
                      <a:alpha val="43137"/>
                    </a:srgbClr>
                  </a:outerShdw>
                </a:effectLst>
              </a:rPr>
              <a:t>UNBELIEF</a:t>
            </a:r>
            <a:r>
              <a:rPr lang="en-US" sz="2800" dirty="0" smtClean="0">
                <a:effectLst>
                  <a:outerShdw blurRad="38100" dist="38100" dir="2700000" algn="tl">
                    <a:srgbClr val="000000">
                      <a:alpha val="43137"/>
                    </a:srgbClr>
                  </a:outerShdw>
                </a:effectLst>
              </a:rPr>
              <a:t> ---------------------------------------- </a:t>
            </a:r>
            <a:r>
              <a:rPr lang="en-US" sz="2800" dirty="0" smtClean="0">
                <a:solidFill>
                  <a:schemeClr val="accent6">
                    <a:lumMod val="75000"/>
                  </a:schemeClr>
                </a:solidFill>
                <a:effectLst>
                  <a:outerShdw blurRad="38100" dist="38100" dir="2700000" algn="tl">
                    <a:srgbClr val="000000">
                      <a:alpha val="43137"/>
                    </a:srgbClr>
                  </a:outerShdw>
                </a:effectLst>
              </a:rPr>
              <a:t>FAITH</a:t>
            </a:r>
          </a:p>
          <a:p>
            <a:r>
              <a:rPr lang="en-US" sz="2000" dirty="0" smtClean="0"/>
              <a:t>Defiant Atheism |  Unbelief | Doubt |  Little Faith |  Great Faith </a:t>
            </a:r>
          </a:p>
          <a:p>
            <a:endParaRPr lang="en-US" sz="2000" dirty="0"/>
          </a:p>
          <a:p>
            <a:r>
              <a:rPr lang="en-US" sz="2000" dirty="0" smtClean="0"/>
              <a:t/>
            </a:r>
            <a:br>
              <a:rPr lang="en-US" sz="2000" dirty="0" smtClean="0"/>
            </a:br>
            <a:endParaRPr lang="en-US" sz="2000" dirty="0" smtClean="0"/>
          </a:p>
          <a:p>
            <a:r>
              <a:rPr lang="en-US" sz="2800" dirty="0" smtClean="0">
                <a:solidFill>
                  <a:srgbClr val="C00000"/>
                </a:solidFill>
                <a:effectLst>
                  <a:outerShdw blurRad="38100" dist="38100" dir="2700000" algn="tl">
                    <a:srgbClr val="000000">
                      <a:alpha val="43137"/>
                    </a:srgbClr>
                  </a:outerShdw>
                </a:effectLst>
              </a:rPr>
              <a:t>UNSTABLE/IMMATURE</a:t>
            </a:r>
            <a:r>
              <a:rPr lang="en-US" sz="2800" dirty="0" smtClean="0">
                <a:effectLst>
                  <a:outerShdw blurRad="38100" dist="38100" dir="2700000" algn="tl">
                    <a:srgbClr val="000000">
                      <a:alpha val="43137"/>
                    </a:srgbClr>
                  </a:outerShdw>
                </a:effectLst>
              </a:rPr>
              <a:t> ------------------- </a:t>
            </a:r>
            <a:r>
              <a:rPr lang="en-US" sz="2800" dirty="0" smtClean="0">
                <a:solidFill>
                  <a:schemeClr val="accent6">
                    <a:lumMod val="75000"/>
                  </a:schemeClr>
                </a:solidFill>
                <a:effectLst>
                  <a:outerShdw blurRad="38100" dist="38100" dir="2700000" algn="tl">
                    <a:srgbClr val="000000">
                      <a:alpha val="43137"/>
                    </a:srgbClr>
                  </a:outerShdw>
                </a:effectLst>
              </a:rPr>
              <a:t>MATURE</a:t>
            </a:r>
          </a:p>
          <a:p>
            <a:r>
              <a:rPr lang="en-US" sz="2000" dirty="0" smtClean="0"/>
              <a:t>Itching Ears | Easily </a:t>
            </a:r>
            <a:r>
              <a:rPr lang="en-US" sz="2000" dirty="0"/>
              <a:t>D</a:t>
            </a:r>
            <a:r>
              <a:rPr lang="en-US" sz="2000" dirty="0" smtClean="0"/>
              <a:t>isturbed | Grounded | Resilient | Complete</a:t>
            </a:r>
            <a:endParaRPr lang="en-US" sz="2000" dirty="0"/>
          </a:p>
        </p:txBody>
      </p:sp>
    </p:spTree>
    <p:extLst>
      <p:ext uri="{BB962C8B-B14F-4D97-AF65-F5344CB8AC3E}">
        <p14:creationId xmlns:p14="http://schemas.microsoft.com/office/powerpoint/2010/main" val="57534302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475781" y="1561381"/>
            <a:ext cx="6366294" cy="2523768"/>
          </a:xfrm>
          <a:prstGeom prst="rect">
            <a:avLst/>
          </a:prstGeom>
          <a:noFill/>
        </p:spPr>
        <p:txBody>
          <a:bodyPr wrap="square" rtlCol="0">
            <a:spAutoFit/>
          </a:bodyPr>
          <a:lstStyle/>
          <a:p>
            <a:pPr lvl="0"/>
            <a:r>
              <a:rPr lang="en-US" sz="2800" dirty="0"/>
              <a:t>We also need to </a:t>
            </a:r>
            <a:r>
              <a:rPr lang="en-US" sz="2800" dirty="0" smtClean="0"/>
              <a:t>know:</a:t>
            </a:r>
            <a:br>
              <a:rPr lang="en-US" sz="2800" dirty="0" smtClean="0"/>
            </a:br>
            <a:r>
              <a:rPr lang="en-US" sz="2800" dirty="0" smtClean="0"/>
              <a:t> </a:t>
            </a:r>
            <a:r>
              <a:rPr lang="en-US" sz="2800" dirty="0"/>
              <a:t>a) our spiritual authority </a:t>
            </a:r>
            <a:r>
              <a:rPr lang="en-US" sz="2800" dirty="0" smtClean="0"/>
              <a:t/>
            </a:r>
            <a:br>
              <a:rPr lang="en-US" sz="2800" dirty="0" smtClean="0"/>
            </a:br>
            <a:r>
              <a:rPr lang="en-US" sz="2800" dirty="0" smtClean="0"/>
              <a:t> b</a:t>
            </a:r>
            <a:r>
              <a:rPr lang="en-US" sz="2800" dirty="0"/>
              <a:t>) the power of the Name of Jesus and </a:t>
            </a:r>
            <a:r>
              <a:rPr lang="en-US" sz="2800" dirty="0" smtClean="0"/>
              <a:t/>
            </a:r>
            <a:br>
              <a:rPr lang="en-US" sz="2800" dirty="0" smtClean="0"/>
            </a:br>
            <a:r>
              <a:rPr lang="en-US" sz="2800" dirty="0" smtClean="0"/>
              <a:t> c</a:t>
            </a:r>
            <a:r>
              <a:rPr lang="en-US" sz="2800" dirty="0"/>
              <a:t>) what the Word says that the blood (of Christ) does. </a:t>
            </a:r>
          </a:p>
          <a:p>
            <a:endParaRPr lang="en-US" dirty="0"/>
          </a:p>
        </p:txBody>
      </p:sp>
      <p:sp>
        <p:nvSpPr>
          <p:cNvPr id="3" name="Rectangle 2"/>
          <p:cNvSpPr/>
          <p:nvPr/>
        </p:nvSpPr>
        <p:spPr>
          <a:xfrm>
            <a:off x="3769744" y="6273118"/>
            <a:ext cx="5253487" cy="523220"/>
          </a:xfrm>
          <a:prstGeom prst="rect">
            <a:avLst/>
          </a:prstGeom>
        </p:spPr>
        <p:txBody>
          <a:bodyPr wrap="square">
            <a:spAutoFit/>
          </a:bodyPr>
          <a:lstStyle/>
          <a:p>
            <a:pPr lvl="0"/>
            <a:r>
              <a:rPr lang="en-US" sz="2800" dirty="0">
                <a:solidFill>
                  <a:prstClr val="white"/>
                </a:solidFill>
              </a:rPr>
              <a:t>www.globalchristians.org/gifts/</a:t>
            </a:r>
          </a:p>
        </p:txBody>
      </p:sp>
    </p:spTree>
    <p:extLst>
      <p:ext uri="{BB962C8B-B14F-4D97-AF65-F5344CB8AC3E}">
        <p14:creationId xmlns:p14="http://schemas.microsoft.com/office/powerpoint/2010/main" val="75580657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421228" y="463639"/>
            <a:ext cx="6220496" cy="3539430"/>
          </a:xfrm>
          <a:prstGeom prst="rect">
            <a:avLst/>
          </a:prstGeom>
          <a:noFill/>
        </p:spPr>
        <p:txBody>
          <a:bodyPr wrap="square" rtlCol="0">
            <a:spAutoFit/>
          </a:bodyPr>
          <a:lstStyle/>
          <a:p>
            <a:pPr algn="ctr"/>
            <a:r>
              <a:rPr lang="en-US" sz="2800" dirty="0" smtClean="0"/>
              <a:t>For a free course on spiritual warfare please go to:</a:t>
            </a:r>
          </a:p>
          <a:p>
            <a:pPr algn="ctr"/>
            <a:endParaRPr lang="en-US" sz="2800" dirty="0"/>
          </a:p>
          <a:p>
            <a:pPr algn="ctr"/>
            <a:endParaRPr lang="en-US" sz="2800" dirty="0" smtClean="0"/>
          </a:p>
          <a:p>
            <a:pPr algn="ctr"/>
            <a:r>
              <a:rPr lang="en-US" sz="2800" dirty="0" smtClean="0">
                <a:hlinkClick r:id="rId2"/>
              </a:rPr>
              <a:t>www.newtestamentprayer.com/seminar/</a:t>
            </a:r>
            <a:endParaRPr lang="en-US" sz="2800" dirty="0" smtClean="0"/>
          </a:p>
          <a:p>
            <a:pPr algn="ctr"/>
            <a:endParaRPr lang="en-US" sz="2800" dirty="0"/>
          </a:p>
          <a:p>
            <a:pPr algn="ctr"/>
            <a:r>
              <a:rPr lang="en-US" sz="2800" dirty="0" smtClean="0"/>
              <a:t>Six lectures plus the MP3 files you can listen to on your phone or computer.</a:t>
            </a:r>
            <a:endParaRPr lang="en-US" sz="2800" dirty="0"/>
          </a:p>
        </p:txBody>
      </p:sp>
    </p:spTree>
    <p:extLst>
      <p:ext uri="{BB962C8B-B14F-4D97-AF65-F5344CB8AC3E}">
        <p14:creationId xmlns:p14="http://schemas.microsoft.com/office/powerpoint/2010/main" val="34949801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372263" y="94890"/>
            <a:ext cx="6633713" cy="5970865"/>
          </a:xfrm>
          <a:prstGeom prst="rect">
            <a:avLst/>
          </a:prstGeom>
          <a:noFill/>
        </p:spPr>
        <p:txBody>
          <a:bodyPr wrap="square" rtlCol="0">
            <a:spAutoFit/>
          </a:bodyPr>
          <a:lstStyle/>
          <a:p>
            <a:r>
              <a:rPr lang="en-US" sz="2800" dirty="0"/>
              <a:t>There are three basic categories of demons. </a:t>
            </a:r>
            <a:r>
              <a:rPr lang="en-US" sz="2800" dirty="0" smtClean="0"/>
              <a:t/>
            </a:r>
            <a:br>
              <a:rPr lang="en-US" sz="2800" dirty="0" smtClean="0"/>
            </a:br>
            <a:r>
              <a:rPr lang="en-US" sz="2800" dirty="0" smtClean="0"/>
              <a:t/>
            </a:r>
            <a:br>
              <a:rPr lang="en-US" sz="2800" dirty="0" smtClean="0"/>
            </a:br>
            <a:r>
              <a:rPr lang="en-US" sz="2800" dirty="0" smtClean="0"/>
              <a:t>1. Those </a:t>
            </a:r>
            <a:r>
              <a:rPr lang="en-US" sz="2800" dirty="0"/>
              <a:t>like Satan who are in the first heaven known as the air (Ephesians 2:2</a:t>
            </a:r>
            <a:r>
              <a:rPr lang="en-US" sz="2800" dirty="0" smtClean="0"/>
              <a:t>).</a:t>
            </a:r>
            <a:br>
              <a:rPr lang="en-US" sz="2800" dirty="0" smtClean="0"/>
            </a:br>
            <a:r>
              <a:rPr lang="en-US" sz="2800" dirty="0" smtClean="0"/>
              <a:t/>
            </a:r>
            <a:br>
              <a:rPr lang="en-US" sz="2800" dirty="0" smtClean="0"/>
            </a:br>
            <a:r>
              <a:rPr lang="en-US" sz="2800" dirty="0" smtClean="0"/>
              <a:t>2. Those </a:t>
            </a:r>
            <a:r>
              <a:rPr lang="en-US" sz="2800" dirty="0"/>
              <a:t>like Legion that want to occupy human or animal bodies (Mark 5:7-13). </a:t>
            </a:r>
            <a:endParaRPr lang="en-US" sz="2800" dirty="0" smtClean="0"/>
          </a:p>
          <a:p>
            <a:r>
              <a:rPr lang="en-US" sz="2800" dirty="0"/>
              <a:t/>
            </a:r>
            <a:br>
              <a:rPr lang="en-US" sz="2800" dirty="0"/>
            </a:br>
            <a:r>
              <a:rPr lang="en-US" sz="2800" dirty="0" smtClean="0"/>
              <a:t>3. And </a:t>
            </a:r>
            <a:r>
              <a:rPr lang="en-US" sz="2800" dirty="0"/>
              <a:t>those who are captives chained in a subterranean world known as Tartarus or the Pit (2 Peter 2:4) but who might be released for a short while during the tribulation (Rev. 9:1-6).</a:t>
            </a:r>
            <a:r>
              <a:rPr lang="en-US" dirty="0">
                <a:effectLst>
                  <a:outerShdw blurRad="38100" dist="25400" dir="5400000" algn="ctr">
                    <a:srgbClr val="6E747A">
                      <a:alpha val="43000"/>
                    </a:srgbClr>
                  </a:outerShdw>
                </a:effectLst>
              </a:rPr>
              <a:t/>
            </a:r>
            <a:br>
              <a:rPr lang="en-US" dirty="0">
                <a:effectLst>
                  <a:outerShdw blurRad="38100" dist="25400" dir="5400000" algn="ctr">
                    <a:srgbClr val="6E747A">
                      <a:alpha val="43000"/>
                    </a:srgbClr>
                  </a:outerShdw>
                </a:effectLst>
              </a:rPr>
            </a:br>
            <a:endParaRPr lang="en-US" dirty="0"/>
          </a:p>
        </p:txBody>
      </p:sp>
    </p:spTree>
    <p:extLst>
      <p:ext uri="{BB962C8B-B14F-4D97-AF65-F5344CB8AC3E}">
        <p14:creationId xmlns:p14="http://schemas.microsoft.com/office/powerpoint/2010/main" val="14510029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320505" y="1017917"/>
            <a:ext cx="6616460" cy="4093428"/>
          </a:xfrm>
          <a:prstGeom prst="rect">
            <a:avLst/>
          </a:prstGeom>
          <a:noFill/>
        </p:spPr>
        <p:txBody>
          <a:bodyPr wrap="square" rtlCol="0">
            <a:spAutoFit/>
          </a:bodyPr>
          <a:lstStyle/>
          <a:p>
            <a:pPr lvl="0"/>
            <a:r>
              <a:rPr lang="en-US" sz="2800" dirty="0"/>
              <a:t>We wrestle with those in the air </a:t>
            </a:r>
            <a:r>
              <a:rPr lang="en-US" sz="2800" dirty="0" smtClean="0"/>
              <a:t/>
            </a:r>
            <a:br>
              <a:rPr lang="en-US" sz="2800" dirty="0" smtClean="0"/>
            </a:br>
            <a:r>
              <a:rPr lang="en-US" sz="2800" dirty="0" smtClean="0"/>
              <a:t>(</a:t>
            </a:r>
            <a:r>
              <a:rPr lang="en-US" sz="2800" dirty="0"/>
              <a:t>Ephesians 6:10-18).  </a:t>
            </a:r>
            <a:endParaRPr lang="en-US" sz="2800" dirty="0" smtClean="0"/>
          </a:p>
          <a:p>
            <a:pPr lvl="0"/>
            <a:endParaRPr lang="en-US" sz="2800" dirty="0"/>
          </a:p>
          <a:p>
            <a:pPr lvl="0"/>
            <a:r>
              <a:rPr lang="en-US" sz="2800" dirty="0" smtClean="0"/>
              <a:t>We </a:t>
            </a:r>
            <a:r>
              <a:rPr lang="en-US" sz="2800" dirty="0"/>
              <a:t>command those in human bodies to leave in Jesus Name (Acts 16:16-18). </a:t>
            </a:r>
            <a:endParaRPr lang="en-US" sz="2800" dirty="0" smtClean="0"/>
          </a:p>
          <a:p>
            <a:pPr lvl="0"/>
            <a:endParaRPr lang="en-US" sz="2800" dirty="0"/>
          </a:p>
          <a:p>
            <a:pPr lvl="0"/>
            <a:r>
              <a:rPr lang="en-US" sz="2800" dirty="0" smtClean="0"/>
              <a:t>And </a:t>
            </a:r>
            <a:r>
              <a:rPr lang="en-US" sz="2800" dirty="0"/>
              <a:t>we, at this point, have nothing to do with those from the Pit. </a:t>
            </a:r>
            <a:r>
              <a:rPr lang="en-US" dirty="0">
                <a:effectLst>
                  <a:outerShdw blurRad="38100" dist="25400" dir="5400000" algn="ctr">
                    <a:srgbClr val="6E747A">
                      <a:alpha val="43000"/>
                    </a:srgbClr>
                  </a:outerShdw>
                </a:effectLst>
              </a:rPr>
              <a:t/>
            </a:r>
            <a:br>
              <a:rPr lang="en-US" dirty="0">
                <a:effectLst>
                  <a:outerShdw blurRad="38100" dist="25400" dir="5400000" algn="ctr">
                    <a:srgbClr val="6E747A">
                      <a:alpha val="43000"/>
                    </a:srgbClr>
                  </a:outerShdw>
                </a:effectLst>
              </a:rPr>
            </a:br>
            <a:endParaRPr lang="en-US" dirty="0"/>
          </a:p>
          <a:p>
            <a:endParaRPr lang="en-US" dirty="0"/>
          </a:p>
        </p:txBody>
      </p:sp>
    </p:spTree>
    <p:extLst>
      <p:ext uri="{BB962C8B-B14F-4D97-AF65-F5344CB8AC3E}">
        <p14:creationId xmlns:p14="http://schemas.microsoft.com/office/powerpoint/2010/main" val="196490101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424023" y="1199072"/>
            <a:ext cx="6478438" cy="3539430"/>
          </a:xfrm>
          <a:prstGeom prst="rect">
            <a:avLst/>
          </a:prstGeom>
          <a:noFill/>
        </p:spPr>
        <p:txBody>
          <a:bodyPr wrap="square" rtlCol="0">
            <a:spAutoFit/>
          </a:bodyPr>
          <a:lstStyle/>
          <a:p>
            <a:r>
              <a:rPr lang="en-US" sz="2800" dirty="0"/>
              <a:t>Those “in the air” tend to be cultural and religious demons such as ancient religions, cults, political forces and deep deceptions raised up against the knowledge of God. </a:t>
            </a:r>
            <a:r>
              <a:rPr lang="en-US" sz="2800" dirty="0" smtClean="0"/>
              <a:t/>
            </a:r>
            <a:br>
              <a:rPr lang="en-US" sz="2800" dirty="0" smtClean="0"/>
            </a:br>
            <a:endParaRPr lang="en-US" sz="2800" dirty="0" smtClean="0"/>
          </a:p>
          <a:p>
            <a:r>
              <a:rPr lang="en-US" sz="2800" dirty="0" smtClean="0"/>
              <a:t>This </a:t>
            </a:r>
            <a:r>
              <a:rPr lang="en-US" sz="2800" dirty="0"/>
              <a:t>involves a constant discerning and wrestling and prayer in the Spirit. Victory may take generations.</a:t>
            </a:r>
          </a:p>
        </p:txBody>
      </p:sp>
    </p:spTree>
    <p:extLst>
      <p:ext uri="{BB962C8B-B14F-4D97-AF65-F5344CB8AC3E}">
        <p14:creationId xmlns:p14="http://schemas.microsoft.com/office/powerpoint/2010/main" val="280676968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467155" y="1242204"/>
            <a:ext cx="6305910" cy="3816429"/>
          </a:xfrm>
          <a:prstGeom prst="rect">
            <a:avLst/>
          </a:prstGeom>
          <a:noFill/>
        </p:spPr>
        <p:txBody>
          <a:bodyPr wrap="square" rtlCol="0">
            <a:spAutoFit/>
          </a:bodyPr>
          <a:lstStyle/>
          <a:p>
            <a:r>
              <a:rPr lang="en-US" sz="2800" dirty="0"/>
              <a:t>Those in human or animal bodies tend to be spirits of clairvoyance, New Age, sexual sins, addictions and compulsions, major character flaws e.g. uncontrolled rage, some mental illnesses, strange moods, some physical illnesses, and delusions. They can be actively blasphemous. Victory can be very rapid.</a:t>
            </a:r>
            <a:r>
              <a:rPr lang="en-US" dirty="0">
                <a:effectLst>
                  <a:outerShdw blurRad="38100" dist="25400" dir="5400000" algn="ctr">
                    <a:srgbClr val="6E747A">
                      <a:alpha val="43000"/>
                    </a:srgbClr>
                  </a:outerShdw>
                </a:effectLst>
              </a:rPr>
              <a:t/>
            </a:r>
            <a:br>
              <a:rPr lang="en-US" dirty="0">
                <a:effectLst>
                  <a:outerShdw blurRad="38100" dist="25400" dir="5400000" algn="ctr">
                    <a:srgbClr val="6E747A">
                      <a:alpha val="43000"/>
                    </a:srgbClr>
                  </a:outerShdw>
                </a:effectLst>
              </a:rPr>
            </a:br>
            <a:endParaRPr lang="en-US" dirty="0"/>
          </a:p>
        </p:txBody>
      </p:sp>
    </p:spTree>
    <p:extLst>
      <p:ext uri="{BB962C8B-B14F-4D97-AF65-F5344CB8AC3E}">
        <p14:creationId xmlns:p14="http://schemas.microsoft.com/office/powerpoint/2010/main" val="289612746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518914" y="1293962"/>
            <a:ext cx="6236898" cy="3108543"/>
          </a:xfrm>
          <a:prstGeom prst="rect">
            <a:avLst/>
          </a:prstGeom>
          <a:noFill/>
        </p:spPr>
        <p:txBody>
          <a:bodyPr wrap="square" rtlCol="0">
            <a:spAutoFit/>
          </a:bodyPr>
          <a:lstStyle/>
          <a:p>
            <a:r>
              <a:rPr lang="en-US" sz="2800" dirty="0"/>
              <a:t>The spirits “in the air” relate to spirits dwelling in people in order to bring them into disobedience, unbelief and destruction. Idols, rituals and magic practices are part of this process and must be destroyed:  (Deuteronomy 7:24-26, Acts 19:19,20, 1 Corinthians 10:20,21)</a:t>
            </a:r>
          </a:p>
        </p:txBody>
      </p:sp>
    </p:spTree>
    <p:extLst>
      <p:ext uri="{BB962C8B-B14F-4D97-AF65-F5344CB8AC3E}">
        <p14:creationId xmlns:p14="http://schemas.microsoft.com/office/powerpoint/2010/main" val="246645674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467155" y="1000664"/>
            <a:ext cx="6167887" cy="4401205"/>
          </a:xfrm>
          <a:prstGeom prst="rect">
            <a:avLst/>
          </a:prstGeom>
          <a:noFill/>
        </p:spPr>
        <p:txBody>
          <a:bodyPr wrap="square" rtlCol="0">
            <a:spAutoFit/>
          </a:bodyPr>
          <a:lstStyle/>
          <a:p>
            <a:r>
              <a:rPr lang="en-US" sz="2800" dirty="0"/>
              <a:t>We have spiritual authority to deal with these evil spirits and to destroy the works of the devil </a:t>
            </a:r>
            <a:r>
              <a:rPr lang="en-US" sz="2800" dirty="0" smtClean="0"/>
              <a:t/>
            </a:r>
            <a:br>
              <a:rPr lang="en-US" sz="2800" dirty="0" smtClean="0"/>
            </a:br>
            <a:r>
              <a:rPr lang="en-US" sz="2800" dirty="0" smtClean="0"/>
              <a:t/>
            </a:r>
            <a:br>
              <a:rPr lang="en-US" sz="2800" dirty="0" smtClean="0"/>
            </a:br>
            <a:r>
              <a:rPr lang="en-US" sz="2800" dirty="0" smtClean="0"/>
              <a:t>(</a:t>
            </a:r>
            <a:r>
              <a:rPr lang="en-US" sz="2800" dirty="0"/>
              <a:t>1 John3:8, 4:4, 5:18,19, 1 Corinthians 6:2-3, </a:t>
            </a:r>
            <a:r>
              <a:rPr lang="en-US" sz="2800" dirty="0" smtClean="0"/>
              <a:t>2 </a:t>
            </a:r>
            <a:r>
              <a:rPr lang="en-US" sz="2800" dirty="0"/>
              <a:t>Corinthians 10:3-5, Ephesians 1;20,21; 2:6,7) </a:t>
            </a:r>
            <a:r>
              <a:rPr lang="en-US" sz="2800" dirty="0" smtClean="0"/>
              <a:t/>
            </a:r>
            <a:br>
              <a:rPr lang="en-US" sz="2800" dirty="0" smtClean="0"/>
            </a:br>
            <a:r>
              <a:rPr lang="en-US" sz="2800" dirty="0" smtClean="0"/>
              <a:t/>
            </a:r>
            <a:br>
              <a:rPr lang="en-US" sz="2800" dirty="0" smtClean="0"/>
            </a:br>
            <a:r>
              <a:rPr lang="en-US" sz="2800" dirty="0" smtClean="0"/>
              <a:t>and </a:t>
            </a:r>
            <a:r>
              <a:rPr lang="en-US" sz="2800" dirty="0"/>
              <a:t>this authority is frequently used (Acts 5:16, 8:7, 19:12).</a:t>
            </a:r>
          </a:p>
        </p:txBody>
      </p:sp>
    </p:spTree>
    <p:extLst>
      <p:ext uri="{BB962C8B-B14F-4D97-AF65-F5344CB8AC3E}">
        <p14:creationId xmlns:p14="http://schemas.microsoft.com/office/powerpoint/2010/main" val="94918704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268747" y="1449238"/>
            <a:ext cx="6564702" cy="3108543"/>
          </a:xfrm>
          <a:prstGeom prst="rect">
            <a:avLst/>
          </a:prstGeom>
          <a:noFill/>
        </p:spPr>
        <p:txBody>
          <a:bodyPr wrap="square" rtlCol="0">
            <a:spAutoFit/>
          </a:bodyPr>
          <a:lstStyle/>
          <a:p>
            <a:r>
              <a:rPr lang="en-US" sz="2800" dirty="0"/>
              <a:t>Curses, hexes and spells are words of power or other spiritual actions used to cause harm in the spiritual realm or to bind someone’s will (e.g. a love spell). </a:t>
            </a:r>
            <a:endParaRPr lang="en-US" sz="2800" dirty="0" smtClean="0"/>
          </a:p>
          <a:p>
            <a:endParaRPr lang="en-US" sz="2800" dirty="0"/>
          </a:p>
          <a:p>
            <a:r>
              <a:rPr lang="en-US" sz="2800" dirty="0" smtClean="0"/>
              <a:t>Christ </a:t>
            </a:r>
            <a:r>
              <a:rPr lang="en-US" sz="2800" dirty="0"/>
              <a:t>has conquered them on the Cross (Galatians 3:10-15, Colossians 2:13-15)</a:t>
            </a:r>
          </a:p>
        </p:txBody>
      </p:sp>
    </p:spTree>
    <p:extLst>
      <p:ext uri="{BB962C8B-B14F-4D97-AF65-F5344CB8AC3E}">
        <p14:creationId xmlns:p14="http://schemas.microsoft.com/office/powerpoint/2010/main" val="42245085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432649" y="1069676"/>
            <a:ext cx="6271404" cy="3385542"/>
          </a:xfrm>
          <a:prstGeom prst="rect">
            <a:avLst/>
          </a:prstGeom>
          <a:noFill/>
        </p:spPr>
        <p:txBody>
          <a:bodyPr wrap="square" rtlCol="0">
            <a:spAutoFit/>
          </a:bodyPr>
          <a:lstStyle/>
          <a:p>
            <a:r>
              <a:rPr lang="en-US" sz="2800" dirty="0"/>
              <a:t>We can break them through believing prayer, renouncing the Devil and all his works, getting rid of any occult or sinful objects and of course by using the Name of Jesus with authority. </a:t>
            </a:r>
            <a:endParaRPr lang="en-US" sz="2800" dirty="0" smtClean="0"/>
          </a:p>
          <a:p>
            <a:endParaRPr lang="en-US" sz="2800" dirty="0"/>
          </a:p>
          <a:p>
            <a:r>
              <a:rPr lang="en-US" sz="2800" dirty="0" smtClean="0"/>
              <a:t>See </a:t>
            </a:r>
            <a:r>
              <a:rPr lang="en-US" sz="2800" dirty="0"/>
              <a:t>Cleansing Prayer in Appendix. </a:t>
            </a:r>
            <a:r>
              <a:rPr lang="en-US" dirty="0">
                <a:effectLst>
                  <a:outerShdw blurRad="38100" dist="25400" dir="5400000" algn="ctr">
                    <a:srgbClr val="6E747A">
                      <a:alpha val="43000"/>
                    </a:srgbClr>
                  </a:outerShdw>
                </a:effectLst>
              </a:rPr>
              <a:t/>
            </a:r>
            <a:br>
              <a:rPr lang="en-US" dirty="0">
                <a:effectLst>
                  <a:outerShdw blurRad="38100" dist="25400" dir="5400000" algn="ctr">
                    <a:srgbClr val="6E747A">
                      <a:alpha val="43000"/>
                    </a:srgbClr>
                  </a:outerShdw>
                </a:effectLst>
              </a:rPr>
            </a:br>
            <a:endParaRPr lang="en-US" dirty="0"/>
          </a:p>
        </p:txBody>
      </p:sp>
    </p:spTree>
    <p:extLst>
      <p:ext uri="{BB962C8B-B14F-4D97-AF65-F5344CB8AC3E}">
        <p14:creationId xmlns:p14="http://schemas.microsoft.com/office/powerpoint/2010/main" val="389123948"/>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10"/>
  <p:tag name="MMPROD_UIDATA" val="&lt;database version=&quot;10.0&quot;&gt;&lt;object type=&quot;1&quot; unique_id=&quot;10001&quot;&gt;&lt;object type=&quot;2&quot; unique_id=&quot;10267&quot;&gt;&lt;object type=&quot;3&quot; unique_id=&quot;10268&quot;&gt;&lt;property id=&quot;20148&quot; value=&quot;5&quot;/&gt;&lt;property id=&quot;20300&quot; value=&quot;Slide 1&quot;/&gt;&lt;property id=&quot;20307&quot; value=&quot;256&quot;/&gt;&lt;/object&gt;&lt;object type=&quot;3&quot; unique_id=&quot;10269&quot;&gt;&lt;property id=&quot;20148&quot; value=&quot;5&quot;/&gt;&lt;property id=&quot;20300&quot; value=&quot;Slide 2&quot;/&gt;&lt;property id=&quot;20307&quot; value=&quot;257&quot;/&gt;&lt;/object&gt;&lt;object type=&quot;3&quot; unique_id=&quot;10270&quot;&gt;&lt;property id=&quot;20148&quot; value=&quot;5&quot;/&gt;&lt;property id=&quot;20300&quot; value=&quot;Slide 3&quot;/&gt;&lt;property id=&quot;20307&quot; value=&quot;258&quot;/&gt;&lt;/object&gt;&lt;object type=&quot;3&quot; unique_id=&quot;10271&quot;&gt;&lt;property id=&quot;20148&quot; value=&quot;5&quot;/&gt;&lt;property id=&quot;20300&quot; value=&quot;Slide 4&quot;/&gt;&lt;property id=&quot;20307&quot; value=&quot;259&quot;/&gt;&lt;/object&gt;&lt;object type=&quot;3&quot; unique_id=&quot;10272&quot;&gt;&lt;property id=&quot;20148&quot; value=&quot;5&quot;/&gt;&lt;property id=&quot;20300&quot; value=&quot;Slide 5&quot;/&gt;&lt;property id=&quot;20307&quot; value=&quot;260&quot;/&gt;&lt;/object&gt;&lt;object type=&quot;3&quot; unique_id=&quot;10273&quot;&gt;&lt;property id=&quot;20148&quot; value=&quot;5&quot;/&gt;&lt;property id=&quot;20300&quot; value=&quot;Slide 6&quot;/&gt;&lt;property id=&quot;20307&quot; value=&quot;261&quot;/&gt;&lt;/object&gt;&lt;object type=&quot;3&quot; unique_id=&quot;10274&quot;&gt;&lt;property id=&quot;20148&quot; value=&quot;5&quot;/&gt;&lt;property id=&quot;20300&quot; value=&quot;Slide 7&quot;/&gt;&lt;property id=&quot;20307&quot; value=&quot;262&quot;/&gt;&lt;/object&gt;&lt;object type=&quot;3&quot; unique_id=&quot;10275&quot;&gt;&lt;property id=&quot;20148&quot; value=&quot;5&quot;/&gt;&lt;property id=&quot;20300&quot; value=&quot;Slide 8&quot;/&gt;&lt;property id=&quot;20307&quot; value=&quot;263&quot;/&gt;&lt;/object&gt;&lt;object type=&quot;3&quot; unique_id=&quot;10276&quot;&gt;&lt;property id=&quot;20148&quot; value=&quot;5&quot;/&gt;&lt;property id=&quot;20300&quot; value=&quot;Slide 9&quot;/&gt;&lt;property id=&quot;20307&quot; value=&quot;264&quot;/&gt;&lt;/object&gt;&lt;object type=&quot;3&quot; unique_id=&quot;10277&quot;&gt;&lt;property id=&quot;20148&quot; value=&quot;5&quot;/&gt;&lt;property id=&quot;20300&quot; value=&quot;Slide 10&quot;/&gt;&lt;property id=&quot;20307&quot; value=&quot;265&quot;/&gt;&lt;/object&gt;&lt;object type=&quot;3&quot; unique_id=&quot;10278&quot;&gt;&lt;property id=&quot;20148&quot; value=&quot;5&quot;/&gt;&lt;property id=&quot;20300&quot; value=&quot;Slide 11&quot;/&gt;&lt;property id=&quot;20307&quot; value=&quot;266&quot;/&gt;&lt;/object&gt;&lt;object type=&quot;3&quot; unique_id=&quot;10279&quot;&gt;&lt;property id=&quot;20148&quot; value=&quot;5&quot;/&gt;&lt;property id=&quot;20300&quot; value=&quot;Slide 15&quot;/&gt;&lt;property id=&quot;20307&quot; value=&quot;267&quot;/&gt;&lt;/object&gt;&lt;object type=&quot;3&quot; unique_id=&quot;10420&quot;&gt;&lt;property id=&quot;20148&quot; value=&quot;5&quot;/&gt;&lt;property id=&quot;20300&quot; value=&quot;Slide 12&quot;/&gt;&lt;property id=&quot;20307&quot; value=&quot;268&quot;/&gt;&lt;/object&gt;&lt;object type=&quot;3&quot; unique_id=&quot;10421&quot;&gt;&lt;property id=&quot;20148&quot; value=&quot;5&quot;/&gt;&lt;property id=&quot;20300&quot; value=&quot;Slide 13&quot;/&gt;&lt;property id=&quot;20307&quot; value=&quot;269&quot;/&gt;&lt;/object&gt;&lt;object type=&quot;3&quot; unique_id=&quot;10422&quot;&gt;&lt;property id=&quot;20148&quot; value=&quot;5&quot;/&gt;&lt;property id=&quot;20300&quot; value=&quot;Slide 14&quot;/&gt;&lt;property id=&quot;20307&quot; value=&quot;270&quot;/&gt;&lt;/object&gt;&lt;/object&gt;&lt;object type=&quot;8&quot; unique_id=&quot;10293&quot;&gt;&lt;/object&gt;&lt;/object&gt;&lt;/database&gt;"/>
  <p:tag name="SECTOMILLISECCONVERTED" val="1"/>
</p:tagLst>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67</TotalTime>
  <Words>480</Words>
  <Application>Microsoft Office PowerPoint</Application>
  <PresentationFormat>On-screen Show (4:3)</PresentationFormat>
  <Paragraphs>63</Paragraphs>
  <Slides>18</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18</vt:i4>
      </vt:variant>
    </vt:vector>
  </HeadingPairs>
  <TitlesOfParts>
    <vt:vector size="22" baseType="lpstr">
      <vt:lpstr>Arial</vt:lpstr>
      <vt:lpstr>Calibri</vt:lpstr>
      <vt:lpstr>Calibri Light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John Edmiston</dc:creator>
  <cp:lastModifiedBy>John Edmiston</cp:lastModifiedBy>
  <cp:revision>11</cp:revision>
  <dcterms:created xsi:type="dcterms:W3CDTF">2016-07-13T18:34:48Z</dcterms:created>
  <dcterms:modified xsi:type="dcterms:W3CDTF">2016-08-07T02:16:07Z</dcterms:modified>
</cp:coreProperties>
</file>