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1" r:id="rId3"/>
    <p:sldId id="272" r:id="rId4"/>
    <p:sldId id="270" r:id="rId5"/>
    <p:sldId id="257" r:id="rId6"/>
    <p:sldId id="258" r:id="rId7"/>
    <p:sldId id="259" r:id="rId8"/>
    <p:sldId id="260" r:id="rId9"/>
    <p:sldId id="261" r:id="rId10"/>
    <p:sldId id="262" r:id="rId11"/>
    <p:sldId id="263" r:id="rId12"/>
    <p:sldId id="264" r:id="rId13"/>
    <p:sldId id="265" r:id="rId14"/>
    <p:sldId id="266" r:id="rId15"/>
    <p:sldId id="267" r:id="rId16"/>
    <p:sldId id="268" r:id="rId17"/>
  </p:sldIdLst>
  <p:sldSz cx="9144000" cy="6858000" type="screen4x3"/>
  <p:notesSz cx="6858000" cy="9144000"/>
  <p:custDataLst>
    <p:tags r:id="rId18"/>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786" autoAdjust="0"/>
    <p:restoredTop sz="94660"/>
  </p:normalViewPr>
  <p:slideViewPr>
    <p:cSldViewPr snapToGrid="0">
      <p:cViewPr varScale="1">
        <p:scale>
          <a:sx n="74" d="100"/>
          <a:sy n="74" d="100"/>
        </p:scale>
        <p:origin x="121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5CE7612-C468-46B9-8083-F038199E5476}" type="datetimeFigureOut">
              <a:rPr lang="en-US" smtClean="0"/>
              <a:t>7/30/2016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8D5106-4C3E-4FDE-BB9D-B7EB889C1B50}" type="slidenum">
              <a:rPr lang="en-US" smtClean="0"/>
              <a:t>‹#›</a:t>
            </a:fld>
            <a:endParaRPr lang="en-US"/>
          </a:p>
        </p:txBody>
      </p:sp>
    </p:spTree>
    <p:extLst>
      <p:ext uri="{BB962C8B-B14F-4D97-AF65-F5344CB8AC3E}">
        <p14:creationId xmlns:p14="http://schemas.microsoft.com/office/powerpoint/2010/main" val="30891807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5CE7612-C468-46B9-8083-F038199E5476}" type="datetimeFigureOut">
              <a:rPr lang="en-US" smtClean="0"/>
              <a:t>7/30/2016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8D5106-4C3E-4FDE-BB9D-B7EB889C1B50}" type="slidenum">
              <a:rPr lang="en-US" smtClean="0"/>
              <a:t>‹#›</a:t>
            </a:fld>
            <a:endParaRPr lang="en-US"/>
          </a:p>
        </p:txBody>
      </p:sp>
    </p:spTree>
    <p:extLst>
      <p:ext uri="{BB962C8B-B14F-4D97-AF65-F5344CB8AC3E}">
        <p14:creationId xmlns:p14="http://schemas.microsoft.com/office/powerpoint/2010/main" val="30520358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5CE7612-C468-46B9-8083-F038199E5476}" type="datetimeFigureOut">
              <a:rPr lang="en-US" smtClean="0"/>
              <a:t>7/30/2016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8D5106-4C3E-4FDE-BB9D-B7EB889C1B50}" type="slidenum">
              <a:rPr lang="en-US" smtClean="0"/>
              <a:t>‹#›</a:t>
            </a:fld>
            <a:endParaRPr lang="en-US"/>
          </a:p>
        </p:txBody>
      </p:sp>
    </p:spTree>
    <p:extLst>
      <p:ext uri="{BB962C8B-B14F-4D97-AF65-F5344CB8AC3E}">
        <p14:creationId xmlns:p14="http://schemas.microsoft.com/office/powerpoint/2010/main" val="3752244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5CE7612-C468-46B9-8083-F038199E5476}" type="datetimeFigureOut">
              <a:rPr lang="en-US" smtClean="0"/>
              <a:t>7/30/2016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8D5106-4C3E-4FDE-BB9D-B7EB889C1B50}" type="slidenum">
              <a:rPr lang="en-US" smtClean="0"/>
              <a:t>‹#›</a:t>
            </a:fld>
            <a:endParaRPr lang="en-US"/>
          </a:p>
        </p:txBody>
      </p:sp>
    </p:spTree>
    <p:extLst>
      <p:ext uri="{BB962C8B-B14F-4D97-AF65-F5344CB8AC3E}">
        <p14:creationId xmlns:p14="http://schemas.microsoft.com/office/powerpoint/2010/main" val="24772440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5CE7612-C468-46B9-8083-F038199E5476}" type="datetimeFigureOut">
              <a:rPr lang="en-US" smtClean="0"/>
              <a:t>7/30/2016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8D5106-4C3E-4FDE-BB9D-B7EB889C1B50}" type="slidenum">
              <a:rPr lang="en-US" smtClean="0"/>
              <a:t>‹#›</a:t>
            </a:fld>
            <a:endParaRPr lang="en-US"/>
          </a:p>
        </p:txBody>
      </p:sp>
    </p:spTree>
    <p:extLst>
      <p:ext uri="{BB962C8B-B14F-4D97-AF65-F5344CB8AC3E}">
        <p14:creationId xmlns:p14="http://schemas.microsoft.com/office/powerpoint/2010/main" val="1993836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5CE7612-C468-46B9-8083-F038199E5476}" type="datetimeFigureOut">
              <a:rPr lang="en-US" smtClean="0"/>
              <a:t>7/30/2016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8D5106-4C3E-4FDE-BB9D-B7EB889C1B50}" type="slidenum">
              <a:rPr lang="en-US" smtClean="0"/>
              <a:t>‹#›</a:t>
            </a:fld>
            <a:endParaRPr lang="en-US"/>
          </a:p>
        </p:txBody>
      </p:sp>
    </p:spTree>
    <p:extLst>
      <p:ext uri="{BB962C8B-B14F-4D97-AF65-F5344CB8AC3E}">
        <p14:creationId xmlns:p14="http://schemas.microsoft.com/office/powerpoint/2010/main" val="23623884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5CE7612-C468-46B9-8083-F038199E5476}" type="datetimeFigureOut">
              <a:rPr lang="en-US" smtClean="0"/>
              <a:t>7/30/2016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78D5106-4C3E-4FDE-BB9D-B7EB889C1B50}" type="slidenum">
              <a:rPr lang="en-US" smtClean="0"/>
              <a:t>‹#›</a:t>
            </a:fld>
            <a:endParaRPr lang="en-US"/>
          </a:p>
        </p:txBody>
      </p:sp>
    </p:spTree>
    <p:extLst>
      <p:ext uri="{BB962C8B-B14F-4D97-AF65-F5344CB8AC3E}">
        <p14:creationId xmlns:p14="http://schemas.microsoft.com/office/powerpoint/2010/main" val="8303729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5CE7612-C468-46B9-8083-F038199E5476}" type="datetimeFigureOut">
              <a:rPr lang="en-US" smtClean="0"/>
              <a:t>7/30/2016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78D5106-4C3E-4FDE-BB9D-B7EB889C1B50}" type="slidenum">
              <a:rPr lang="en-US" smtClean="0"/>
              <a:t>‹#›</a:t>
            </a:fld>
            <a:endParaRPr lang="en-US"/>
          </a:p>
        </p:txBody>
      </p:sp>
    </p:spTree>
    <p:extLst>
      <p:ext uri="{BB962C8B-B14F-4D97-AF65-F5344CB8AC3E}">
        <p14:creationId xmlns:p14="http://schemas.microsoft.com/office/powerpoint/2010/main" val="12513430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CE7612-C468-46B9-8083-F038199E5476}" type="datetimeFigureOut">
              <a:rPr lang="en-US" smtClean="0"/>
              <a:t>7/30/2016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78D5106-4C3E-4FDE-BB9D-B7EB889C1B50}" type="slidenum">
              <a:rPr lang="en-US" smtClean="0"/>
              <a:t>‹#›</a:t>
            </a:fld>
            <a:endParaRPr lang="en-US"/>
          </a:p>
        </p:txBody>
      </p:sp>
    </p:spTree>
    <p:extLst>
      <p:ext uri="{BB962C8B-B14F-4D97-AF65-F5344CB8AC3E}">
        <p14:creationId xmlns:p14="http://schemas.microsoft.com/office/powerpoint/2010/main" val="3750527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5CE7612-C468-46B9-8083-F038199E5476}" type="datetimeFigureOut">
              <a:rPr lang="en-US" smtClean="0"/>
              <a:t>7/30/2016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8D5106-4C3E-4FDE-BB9D-B7EB889C1B50}" type="slidenum">
              <a:rPr lang="en-US" smtClean="0"/>
              <a:t>‹#›</a:t>
            </a:fld>
            <a:endParaRPr lang="en-US"/>
          </a:p>
        </p:txBody>
      </p:sp>
    </p:spTree>
    <p:extLst>
      <p:ext uri="{BB962C8B-B14F-4D97-AF65-F5344CB8AC3E}">
        <p14:creationId xmlns:p14="http://schemas.microsoft.com/office/powerpoint/2010/main" val="15243466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5CE7612-C468-46B9-8083-F038199E5476}" type="datetimeFigureOut">
              <a:rPr lang="en-US" smtClean="0"/>
              <a:t>7/30/2016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8D5106-4C3E-4FDE-BB9D-B7EB889C1B50}" type="slidenum">
              <a:rPr lang="en-US" smtClean="0"/>
              <a:t>‹#›</a:t>
            </a:fld>
            <a:endParaRPr lang="en-US"/>
          </a:p>
        </p:txBody>
      </p:sp>
    </p:spTree>
    <p:extLst>
      <p:ext uri="{BB962C8B-B14F-4D97-AF65-F5344CB8AC3E}">
        <p14:creationId xmlns:p14="http://schemas.microsoft.com/office/powerpoint/2010/main" val="30300942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CE7612-C468-46B9-8083-F038199E5476}" type="datetimeFigureOut">
              <a:rPr lang="en-US" smtClean="0"/>
              <a:t>7/30/2016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8D5106-4C3E-4FDE-BB9D-B7EB889C1B50}" type="slidenum">
              <a:rPr lang="en-US" smtClean="0"/>
              <a:t>‹#›</a:t>
            </a:fld>
            <a:endParaRPr lang="en-US"/>
          </a:p>
        </p:txBody>
      </p:sp>
    </p:spTree>
    <p:extLst>
      <p:ext uri="{BB962C8B-B14F-4D97-AF65-F5344CB8AC3E}">
        <p14:creationId xmlns:p14="http://schemas.microsoft.com/office/powerpoint/2010/main" val="13541637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b="0" i="0" u="none"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u="none"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p:nvSpPr>
        <p:spPr>
          <a:xfrm>
            <a:off x="4921891" y="6295051"/>
            <a:ext cx="4113755" cy="461665"/>
          </a:xfrm>
          <a:prstGeom prst="rect">
            <a:avLst/>
          </a:prstGeom>
        </p:spPr>
        <p:txBody>
          <a:bodyPr wrap="none">
            <a:spAutoFit/>
          </a:bodyPr>
          <a:lstStyle/>
          <a:p>
            <a:pPr lvl="0"/>
            <a:r>
              <a:rPr lang="en-US" sz="2400" dirty="0">
                <a:solidFill>
                  <a:prstClr val="white"/>
                </a:solidFill>
              </a:rPr>
              <a:t>www.globalchristians.org/gifts/</a:t>
            </a:r>
          </a:p>
        </p:txBody>
      </p:sp>
      <p:sp>
        <p:nvSpPr>
          <p:cNvPr id="5" name="TextBox 4"/>
          <p:cNvSpPr txBox="1"/>
          <p:nvPr/>
        </p:nvSpPr>
        <p:spPr>
          <a:xfrm>
            <a:off x="2355011" y="4856672"/>
            <a:ext cx="6581955" cy="1200329"/>
          </a:xfrm>
          <a:prstGeom prst="rect">
            <a:avLst/>
          </a:prstGeom>
          <a:solidFill>
            <a:schemeClr val="accent2"/>
          </a:solidFill>
        </p:spPr>
        <p:txBody>
          <a:bodyPr wrap="square" rtlCol="0">
            <a:spAutoFit/>
          </a:bodyPr>
          <a:lstStyle/>
          <a:p>
            <a:r>
              <a:rPr lang="en-US" sz="3600" dirty="0" smtClean="0">
                <a:effectLst>
                  <a:outerShdw blurRad="38100" dist="38100" dir="2700000" algn="tl">
                    <a:srgbClr val="000000">
                      <a:alpha val="43137"/>
                    </a:srgbClr>
                  </a:outerShdw>
                </a:effectLst>
              </a:rPr>
              <a:t>The Gifts of Prophecy,  Words of Wisdom, Words of Knowledge</a:t>
            </a:r>
            <a:endParaRPr lang="en-US" sz="36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0905593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53419" y="1362973"/>
            <a:ext cx="6193766" cy="3816429"/>
          </a:xfrm>
          <a:prstGeom prst="rect">
            <a:avLst/>
          </a:prstGeom>
          <a:noFill/>
        </p:spPr>
        <p:txBody>
          <a:bodyPr wrap="square" rtlCol="0">
            <a:spAutoFit/>
          </a:bodyPr>
          <a:lstStyle/>
          <a:p>
            <a:r>
              <a:rPr lang="en-US" sz="2800" dirty="0"/>
              <a:t>They tend to operate at an individual level (Acts 13:2, 21:10,11, 1 Tim 1:18, 4:14), congregational level (1 Cor. 14) or local level (Acts 11:27-30) and do not add new doctrinal revelation, new books of the Bible, or predict long-term future events. They are not to predict the date of the return of Christ (Acts 1:7).</a:t>
            </a:r>
            <a:r>
              <a:rPr lang="en-US" dirty="0">
                <a:effectLst>
                  <a:outerShdw blurRad="38100" dist="25400" dir="5400000" algn="ctr">
                    <a:srgbClr val="6E747A">
                      <a:alpha val="43000"/>
                    </a:srgbClr>
                  </a:outerShdw>
                </a:effectLst>
              </a:rPr>
              <a:t/>
            </a:r>
            <a:br>
              <a:rPr lang="en-US" dirty="0">
                <a:effectLst>
                  <a:outerShdw blurRad="38100" dist="25400" dir="5400000" algn="ctr">
                    <a:srgbClr val="6E747A">
                      <a:alpha val="43000"/>
                    </a:srgbClr>
                  </a:outerShdw>
                </a:effectLst>
              </a:rPr>
            </a:br>
            <a:endParaRPr lang="en-US" dirty="0"/>
          </a:p>
        </p:txBody>
      </p:sp>
    </p:spTree>
    <p:extLst>
      <p:ext uri="{BB962C8B-B14F-4D97-AF65-F5344CB8AC3E}">
        <p14:creationId xmlns:p14="http://schemas.microsoft.com/office/powerpoint/2010/main" val="38266366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15396" y="327803"/>
            <a:ext cx="6340415" cy="5633049"/>
          </a:xfrm>
          <a:prstGeom prst="rect">
            <a:avLst/>
          </a:prstGeom>
          <a:noFill/>
        </p:spPr>
        <p:txBody>
          <a:bodyPr wrap="square" rtlCol="0">
            <a:spAutoFit/>
          </a:bodyPr>
          <a:lstStyle/>
          <a:p>
            <a:endParaRPr lang="en-US"/>
          </a:p>
        </p:txBody>
      </p:sp>
      <p:sp>
        <p:nvSpPr>
          <p:cNvPr id="3" name="TextBox 2"/>
          <p:cNvSpPr txBox="1"/>
          <p:nvPr/>
        </p:nvSpPr>
        <p:spPr>
          <a:xfrm>
            <a:off x="2610928" y="1334219"/>
            <a:ext cx="6340415" cy="3816429"/>
          </a:xfrm>
          <a:prstGeom prst="rect">
            <a:avLst/>
          </a:prstGeom>
          <a:noFill/>
        </p:spPr>
        <p:txBody>
          <a:bodyPr wrap="square" rtlCol="0">
            <a:spAutoFit/>
          </a:bodyPr>
          <a:lstStyle/>
          <a:p>
            <a:r>
              <a:rPr lang="en-US" sz="2800" dirty="0" smtClean="0"/>
              <a:t>NT </a:t>
            </a:r>
            <a:r>
              <a:rPr lang="en-US" sz="2800" dirty="0"/>
              <a:t>prophecy needs to be discerned by the revelation of Scripture and by the fruit that it produces. </a:t>
            </a:r>
            <a:r>
              <a:rPr lang="en-US" sz="2800" dirty="0" smtClean="0"/>
              <a:t/>
            </a:r>
            <a:br>
              <a:rPr lang="en-US" sz="2800" dirty="0" smtClean="0"/>
            </a:br>
            <a:r>
              <a:rPr lang="en-US" sz="2800" dirty="0" smtClean="0"/>
              <a:t>(</a:t>
            </a:r>
            <a:r>
              <a:rPr lang="en-US" sz="2800" dirty="0"/>
              <a:t>1 Thessalonians 5:19,20).</a:t>
            </a:r>
          </a:p>
          <a:p>
            <a:endParaRPr lang="en-US" sz="2800" dirty="0"/>
          </a:p>
          <a:p>
            <a:r>
              <a:rPr lang="en-US" sz="2800" dirty="0" smtClean="0"/>
              <a:t>1 </a:t>
            </a:r>
            <a:r>
              <a:rPr lang="en-US" sz="2800" dirty="0"/>
              <a:t>Corinthians 14 is a whole chapter that outlines the high value of NT congregational prophesy. </a:t>
            </a:r>
          </a:p>
          <a:p>
            <a:endParaRPr lang="en-US" dirty="0"/>
          </a:p>
        </p:txBody>
      </p:sp>
    </p:spTree>
    <p:extLst>
      <p:ext uri="{BB962C8B-B14F-4D97-AF65-F5344CB8AC3E}">
        <p14:creationId xmlns:p14="http://schemas.microsoft.com/office/powerpoint/2010/main" val="22851974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32649" y="1380227"/>
            <a:ext cx="6236898" cy="2677656"/>
          </a:xfrm>
          <a:prstGeom prst="rect">
            <a:avLst/>
          </a:prstGeom>
          <a:noFill/>
        </p:spPr>
        <p:txBody>
          <a:bodyPr wrap="square" rtlCol="0">
            <a:spAutoFit/>
          </a:bodyPr>
          <a:lstStyle/>
          <a:p>
            <a:r>
              <a:rPr lang="en-US" sz="2800" dirty="0"/>
              <a:t>However there seems to have been some trouble regulating it and in Thessalonica it became despised so Paul had to write to them to both discern it and to not forbid prophesy which would quench the Spirit. (1 </a:t>
            </a:r>
            <a:r>
              <a:rPr lang="en-US" sz="2800" dirty="0" smtClean="0"/>
              <a:t>Thessalonians </a:t>
            </a:r>
            <a:r>
              <a:rPr lang="en-US" sz="2800" dirty="0"/>
              <a:t>5:19,20).</a:t>
            </a:r>
          </a:p>
        </p:txBody>
      </p:sp>
    </p:spTree>
    <p:extLst>
      <p:ext uri="{BB962C8B-B14F-4D97-AF65-F5344CB8AC3E}">
        <p14:creationId xmlns:p14="http://schemas.microsoft.com/office/powerpoint/2010/main" val="1725162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32649" y="1009291"/>
            <a:ext cx="6521570" cy="3785652"/>
          </a:xfrm>
          <a:prstGeom prst="rect">
            <a:avLst/>
          </a:prstGeom>
          <a:noFill/>
        </p:spPr>
        <p:txBody>
          <a:bodyPr wrap="square" rtlCol="0">
            <a:spAutoFit/>
          </a:bodyPr>
          <a:lstStyle/>
          <a:p>
            <a:r>
              <a:rPr lang="en-US" sz="2400" dirty="0"/>
              <a:t>As a precaution I think it is better if we do </a:t>
            </a:r>
            <a:r>
              <a:rPr lang="en-US" sz="2400" dirty="0" smtClean="0"/>
              <a:t>not:</a:t>
            </a:r>
          </a:p>
          <a:p>
            <a:r>
              <a:rPr lang="en-US" sz="2400" dirty="0" smtClean="0"/>
              <a:t>a) use </a:t>
            </a:r>
            <a:r>
              <a:rPr lang="en-US" sz="2400" dirty="0"/>
              <a:t>the personal title “prophet” </a:t>
            </a:r>
            <a:r>
              <a:rPr lang="en-US" sz="2400" dirty="0" smtClean="0"/>
              <a:t/>
            </a:r>
            <a:br>
              <a:rPr lang="en-US" sz="2400" dirty="0" smtClean="0"/>
            </a:br>
            <a:r>
              <a:rPr lang="en-US" sz="2400" dirty="0" smtClean="0"/>
              <a:t>b</a:t>
            </a:r>
            <a:r>
              <a:rPr lang="en-US" sz="2400" dirty="0"/>
              <a:t>) use the phrase “thus says the Lord” </a:t>
            </a:r>
            <a:r>
              <a:rPr lang="en-US" sz="2400" dirty="0" smtClean="0"/>
              <a:t/>
            </a:r>
            <a:br>
              <a:rPr lang="en-US" sz="2400" dirty="0" smtClean="0"/>
            </a:br>
            <a:r>
              <a:rPr lang="en-US" sz="2400" dirty="0" smtClean="0"/>
              <a:t>c</a:t>
            </a:r>
            <a:r>
              <a:rPr lang="en-US" sz="2400" dirty="0"/>
              <a:t>) make declarative statements about the end times. </a:t>
            </a:r>
            <a:r>
              <a:rPr lang="en-US" sz="2400" dirty="0" smtClean="0"/>
              <a:t/>
            </a:r>
            <a:br>
              <a:rPr lang="en-US" sz="2400" dirty="0" smtClean="0"/>
            </a:br>
            <a:endParaRPr lang="en-US" sz="2400" dirty="0" smtClean="0"/>
          </a:p>
          <a:p>
            <a:r>
              <a:rPr lang="en-US" sz="2400" dirty="0" smtClean="0"/>
              <a:t>RATHER</a:t>
            </a:r>
            <a:br>
              <a:rPr lang="en-US" sz="2400" dirty="0" smtClean="0"/>
            </a:br>
            <a:r>
              <a:rPr lang="en-US" sz="2400" dirty="0" smtClean="0"/>
              <a:t>d) instead say “ </a:t>
            </a:r>
            <a:r>
              <a:rPr lang="en-US" sz="2400" dirty="0"/>
              <a:t>my impression is that the Holy Spirit is </a:t>
            </a:r>
            <a:r>
              <a:rPr lang="en-US" sz="2400" dirty="0" smtClean="0"/>
              <a:t>indicating” </a:t>
            </a:r>
            <a:br>
              <a:rPr lang="en-US" sz="2400" dirty="0" smtClean="0"/>
            </a:br>
            <a:r>
              <a:rPr lang="en-US" sz="2400" dirty="0" smtClean="0"/>
              <a:t>e</a:t>
            </a:r>
            <a:r>
              <a:rPr lang="en-US" sz="2400" dirty="0"/>
              <a:t>) stick to individual and congregational issues. </a:t>
            </a:r>
          </a:p>
        </p:txBody>
      </p:sp>
    </p:spTree>
    <p:extLst>
      <p:ext uri="{BB962C8B-B14F-4D97-AF65-F5344CB8AC3E}">
        <p14:creationId xmlns:p14="http://schemas.microsoft.com/office/powerpoint/2010/main" val="41589667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75781" y="1811547"/>
            <a:ext cx="6349042" cy="2246769"/>
          </a:xfrm>
          <a:prstGeom prst="rect">
            <a:avLst/>
          </a:prstGeom>
          <a:noFill/>
        </p:spPr>
        <p:txBody>
          <a:bodyPr wrap="square" rtlCol="0">
            <a:spAutoFit/>
          </a:bodyPr>
          <a:lstStyle/>
          <a:p>
            <a:r>
              <a:rPr lang="en-US" sz="2800" dirty="0"/>
              <a:t>The gift “word of knowledge” is the gift of receiving spiritual insight (gnosis) about a specific item from God.  It is like a download from heaven, that is helpful to the person or organization concerned.</a:t>
            </a:r>
          </a:p>
        </p:txBody>
      </p:sp>
    </p:spTree>
    <p:extLst>
      <p:ext uri="{BB962C8B-B14F-4D97-AF65-F5344CB8AC3E}">
        <p14:creationId xmlns:p14="http://schemas.microsoft.com/office/powerpoint/2010/main" val="24673876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46385" y="1061050"/>
            <a:ext cx="6366294" cy="3816429"/>
          </a:xfrm>
          <a:prstGeom prst="rect">
            <a:avLst/>
          </a:prstGeom>
          <a:noFill/>
        </p:spPr>
        <p:txBody>
          <a:bodyPr wrap="square" rtlCol="0">
            <a:spAutoFit/>
          </a:bodyPr>
          <a:lstStyle/>
          <a:p>
            <a:r>
              <a:rPr lang="en-US" sz="2800" dirty="0"/>
              <a:t>The gift “word of wisdom” is the spiritual gift of being able to see God’s wise perspective on an issue of doctrine, practice or even daily life. People with the gift of wisdom bring truth and balance wherever they go. They tend to be tactful and cautious and they see the best way to do things. </a:t>
            </a:r>
            <a:r>
              <a:rPr lang="en-US" dirty="0">
                <a:effectLst>
                  <a:outerShdw blurRad="38100" dist="25400" dir="5400000" algn="ctr">
                    <a:srgbClr val="6E747A">
                      <a:alpha val="43000"/>
                    </a:srgbClr>
                  </a:outerShdw>
                </a:effectLst>
              </a:rPr>
              <a:t/>
            </a:r>
            <a:br>
              <a:rPr lang="en-US" dirty="0">
                <a:effectLst>
                  <a:outerShdw blurRad="38100" dist="25400" dir="5400000" algn="ctr">
                    <a:srgbClr val="6E747A">
                      <a:alpha val="43000"/>
                    </a:srgbClr>
                  </a:outerShdw>
                </a:effectLst>
              </a:rPr>
            </a:br>
            <a:endParaRPr lang="en-US" dirty="0"/>
          </a:p>
        </p:txBody>
      </p:sp>
    </p:spTree>
    <p:extLst>
      <p:ext uri="{BB962C8B-B14F-4D97-AF65-F5344CB8AC3E}">
        <p14:creationId xmlns:p14="http://schemas.microsoft.com/office/powerpoint/2010/main" val="25257417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46717" y="1604513"/>
            <a:ext cx="5693434" cy="2092881"/>
          </a:xfrm>
          <a:prstGeom prst="rect">
            <a:avLst/>
          </a:prstGeom>
          <a:noFill/>
        </p:spPr>
        <p:txBody>
          <a:bodyPr wrap="square" rtlCol="0">
            <a:spAutoFit/>
          </a:bodyPr>
          <a:lstStyle/>
          <a:p>
            <a:pPr lvl="0"/>
            <a:r>
              <a:rPr lang="en-US" sz="2800" dirty="0"/>
              <a:t>The gifts of prophecy, wisdom and knowledge are best practiced with close friends, in a small group, with someone there to bring balance.</a:t>
            </a:r>
          </a:p>
          <a:p>
            <a:endParaRPr lang="en-US" dirty="0"/>
          </a:p>
        </p:txBody>
      </p:sp>
      <p:sp>
        <p:nvSpPr>
          <p:cNvPr id="3" name="Rectangle 2"/>
          <p:cNvSpPr/>
          <p:nvPr/>
        </p:nvSpPr>
        <p:spPr>
          <a:xfrm>
            <a:off x="4921891" y="6295051"/>
            <a:ext cx="4113755" cy="461665"/>
          </a:xfrm>
          <a:prstGeom prst="rect">
            <a:avLst/>
          </a:prstGeom>
        </p:spPr>
        <p:txBody>
          <a:bodyPr wrap="none">
            <a:spAutoFit/>
          </a:bodyPr>
          <a:lstStyle/>
          <a:p>
            <a:pPr lvl="0"/>
            <a:r>
              <a:rPr lang="en-US" sz="2400" dirty="0">
                <a:solidFill>
                  <a:prstClr val="white"/>
                </a:solidFill>
              </a:rPr>
              <a:t>www.globalchristians.org/gifts/</a:t>
            </a:r>
          </a:p>
        </p:txBody>
      </p:sp>
    </p:spTree>
    <p:extLst>
      <p:ext uri="{BB962C8B-B14F-4D97-AF65-F5344CB8AC3E}">
        <p14:creationId xmlns:p14="http://schemas.microsoft.com/office/powerpoint/2010/main" val="22622870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94626" y="759125"/>
            <a:ext cx="6495691" cy="4832092"/>
          </a:xfrm>
          <a:prstGeom prst="rect">
            <a:avLst/>
          </a:prstGeom>
          <a:noFill/>
        </p:spPr>
        <p:txBody>
          <a:bodyPr wrap="square" rtlCol="0">
            <a:spAutoFit/>
          </a:bodyPr>
          <a:lstStyle/>
          <a:p>
            <a:r>
              <a:rPr lang="en-US" sz="2800" dirty="0" smtClean="0"/>
              <a:t>The revelation gifts (prophecy, word of wisdom, word of knowledge) are communication from God’s Spirit to the spirit of the Christian.</a:t>
            </a:r>
          </a:p>
          <a:p>
            <a:endParaRPr lang="en-US" sz="2800" dirty="0"/>
          </a:p>
          <a:p>
            <a:r>
              <a:rPr lang="en-US" sz="2800" dirty="0" smtClean="0"/>
              <a:t>They often involve: pictures, dreams, visions, metaphors and parables and are often NOT literal or scientific e.g. a vision of tsunami may indicate a revival, not a natural disaster. </a:t>
            </a:r>
          </a:p>
          <a:p>
            <a:endParaRPr lang="en-US" sz="2800" dirty="0"/>
          </a:p>
        </p:txBody>
      </p:sp>
    </p:spTree>
    <p:extLst>
      <p:ext uri="{BB962C8B-B14F-4D97-AF65-F5344CB8AC3E}">
        <p14:creationId xmlns:p14="http://schemas.microsoft.com/office/powerpoint/2010/main" val="2571038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06771" y="621102"/>
            <a:ext cx="6469811" cy="4247317"/>
          </a:xfrm>
          <a:prstGeom prst="rect">
            <a:avLst/>
          </a:prstGeom>
          <a:noFill/>
        </p:spPr>
        <p:txBody>
          <a:bodyPr wrap="square" rtlCol="0">
            <a:spAutoFit/>
          </a:bodyPr>
          <a:lstStyle/>
          <a:p>
            <a:r>
              <a:rPr lang="en-US" sz="2800" dirty="0"/>
              <a:t>They are interpreted </a:t>
            </a:r>
            <a:r>
              <a:rPr lang="en-US" sz="2800" dirty="0" smtClean="0"/>
              <a:t>through:</a:t>
            </a:r>
            <a:br>
              <a:rPr lang="en-US" sz="2800" dirty="0" smtClean="0"/>
            </a:br>
            <a:r>
              <a:rPr lang="en-US" sz="2800" dirty="0" smtClean="0"/>
              <a:t> </a:t>
            </a:r>
            <a:br>
              <a:rPr lang="en-US" sz="2800" dirty="0" smtClean="0"/>
            </a:br>
            <a:r>
              <a:rPr lang="en-US" sz="2800" dirty="0" smtClean="0"/>
              <a:t>a) Scripture </a:t>
            </a:r>
            <a:br>
              <a:rPr lang="en-US" sz="2800" dirty="0" smtClean="0"/>
            </a:br>
            <a:r>
              <a:rPr lang="en-US" sz="2800" dirty="0" smtClean="0"/>
              <a:t/>
            </a:r>
            <a:br>
              <a:rPr lang="en-US" sz="2800" dirty="0" smtClean="0"/>
            </a:br>
            <a:r>
              <a:rPr lang="en-US" sz="2800" dirty="0" smtClean="0"/>
              <a:t>b</a:t>
            </a:r>
            <a:r>
              <a:rPr lang="en-US" sz="2800" dirty="0"/>
              <a:t>) </a:t>
            </a:r>
            <a:r>
              <a:rPr lang="en-US" sz="2800" dirty="0" smtClean="0"/>
              <a:t>Biblical symbolism</a:t>
            </a:r>
            <a:br>
              <a:rPr lang="en-US" sz="2800" dirty="0" smtClean="0"/>
            </a:br>
            <a:r>
              <a:rPr lang="en-US" sz="2800" dirty="0" smtClean="0"/>
              <a:t> </a:t>
            </a:r>
            <a:br>
              <a:rPr lang="en-US" sz="2800" dirty="0" smtClean="0"/>
            </a:br>
            <a:r>
              <a:rPr lang="en-US" sz="2800" dirty="0" smtClean="0"/>
              <a:t>c</a:t>
            </a:r>
            <a:r>
              <a:rPr lang="en-US" sz="2800" dirty="0"/>
              <a:t>) </a:t>
            </a:r>
            <a:r>
              <a:rPr lang="en-US" sz="2800" dirty="0" smtClean="0"/>
              <a:t>Local </a:t>
            </a:r>
            <a:r>
              <a:rPr lang="en-US" sz="2800" dirty="0"/>
              <a:t>context  </a:t>
            </a:r>
            <a:r>
              <a:rPr lang="en-US" sz="2800" dirty="0" smtClean="0"/>
              <a:t/>
            </a:r>
            <a:br>
              <a:rPr lang="en-US" sz="2800" dirty="0" smtClean="0"/>
            </a:br>
            <a:r>
              <a:rPr lang="en-US" sz="2800" dirty="0" smtClean="0"/>
              <a:t/>
            </a:r>
            <a:br>
              <a:rPr lang="en-US" sz="2800" dirty="0" smtClean="0"/>
            </a:br>
            <a:r>
              <a:rPr lang="en-US" sz="2800" dirty="0" smtClean="0"/>
              <a:t>d</a:t>
            </a:r>
            <a:r>
              <a:rPr lang="en-US" sz="2800" dirty="0"/>
              <a:t>) </a:t>
            </a:r>
            <a:r>
              <a:rPr lang="en-US" sz="2800" dirty="0" smtClean="0"/>
              <a:t>The </a:t>
            </a:r>
            <a:r>
              <a:rPr lang="en-US" sz="2800" dirty="0"/>
              <a:t>meaning to the recipient.</a:t>
            </a:r>
          </a:p>
          <a:p>
            <a:endParaRPr lang="en-US" dirty="0"/>
          </a:p>
        </p:txBody>
      </p:sp>
    </p:spTree>
    <p:extLst>
      <p:ext uri="{BB962C8B-B14F-4D97-AF65-F5344CB8AC3E}">
        <p14:creationId xmlns:p14="http://schemas.microsoft.com/office/powerpoint/2010/main" val="38596246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94627" y="0"/>
            <a:ext cx="6599208" cy="5970865"/>
          </a:xfrm>
          <a:prstGeom prst="rect">
            <a:avLst/>
          </a:prstGeom>
          <a:noFill/>
        </p:spPr>
        <p:txBody>
          <a:bodyPr wrap="square" rtlCol="0">
            <a:spAutoFit/>
          </a:bodyPr>
          <a:lstStyle/>
          <a:p>
            <a:r>
              <a:rPr lang="en-US" sz="2800" dirty="0" smtClean="0"/>
              <a:t>The revelation gifts (prophecy, word of wisdom, word of knowledge) do NOT replace your own thinking, logic, wisdom, professional skill or your reading of Scripture, they supplement them and help you with:</a:t>
            </a:r>
            <a:br>
              <a:rPr lang="en-US" sz="2800" dirty="0" smtClean="0"/>
            </a:br>
            <a:endParaRPr lang="en-US" sz="2800" dirty="0" smtClean="0"/>
          </a:p>
          <a:p>
            <a:pPr marL="342900" indent="-342900">
              <a:buAutoNum type="alphaUcPeriod"/>
            </a:pPr>
            <a:r>
              <a:rPr lang="en-US" sz="2800" dirty="0" smtClean="0"/>
              <a:t>Blind spots in your faith</a:t>
            </a:r>
            <a:br>
              <a:rPr lang="en-US" sz="2800" dirty="0" smtClean="0"/>
            </a:br>
            <a:endParaRPr lang="en-US" sz="2800" dirty="0" smtClean="0"/>
          </a:p>
          <a:p>
            <a:pPr marL="342900" indent="-342900">
              <a:buAutoNum type="alphaUcPeriod"/>
            </a:pPr>
            <a:r>
              <a:rPr lang="en-US" sz="2800" dirty="0" smtClean="0"/>
              <a:t>Things you could not possibly know through your own research</a:t>
            </a:r>
            <a:br>
              <a:rPr lang="en-US" sz="2800" dirty="0" smtClean="0"/>
            </a:br>
            <a:endParaRPr lang="en-US" sz="2800" dirty="0" smtClean="0"/>
          </a:p>
          <a:p>
            <a:pPr marL="342900" indent="-342900">
              <a:buAutoNum type="alphaUcPeriod"/>
            </a:pPr>
            <a:r>
              <a:rPr lang="en-US" sz="2800" dirty="0" smtClean="0"/>
              <a:t>A totally new perspective on the issue</a:t>
            </a:r>
          </a:p>
          <a:p>
            <a:pPr marL="342900" indent="-342900">
              <a:buAutoNum type="alphaUcPeriod"/>
            </a:pPr>
            <a:endParaRPr lang="en-US" dirty="0"/>
          </a:p>
        </p:txBody>
      </p:sp>
    </p:spTree>
    <p:extLst>
      <p:ext uri="{BB962C8B-B14F-4D97-AF65-F5344CB8AC3E}">
        <p14:creationId xmlns:p14="http://schemas.microsoft.com/office/powerpoint/2010/main" val="28485981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32649" y="310551"/>
            <a:ext cx="6443932" cy="5693866"/>
          </a:xfrm>
          <a:prstGeom prst="rect">
            <a:avLst/>
          </a:prstGeom>
          <a:noFill/>
        </p:spPr>
        <p:txBody>
          <a:bodyPr wrap="square" rtlCol="0">
            <a:spAutoFit/>
          </a:bodyPr>
          <a:lstStyle/>
          <a:p>
            <a:r>
              <a:rPr lang="en-US" sz="2800" b="1" dirty="0" smtClean="0">
                <a:solidFill>
                  <a:schemeClr val="accent1">
                    <a:lumMod val="75000"/>
                  </a:schemeClr>
                </a:solidFill>
              </a:rPr>
              <a:t>Seers: </a:t>
            </a:r>
            <a:r>
              <a:rPr lang="en-US" sz="2800" dirty="0" smtClean="0"/>
              <a:t> (</a:t>
            </a:r>
            <a:r>
              <a:rPr lang="en-US" sz="2800" dirty="0" err="1"/>
              <a:t>C</a:t>
            </a:r>
            <a:r>
              <a:rPr lang="en-US" sz="2800" dirty="0" err="1" smtClean="0"/>
              <a:t>hozeh</a:t>
            </a:r>
            <a:r>
              <a:rPr lang="en-US" sz="2800" dirty="0" smtClean="0"/>
              <a:t>, </a:t>
            </a:r>
            <a:r>
              <a:rPr lang="en-US" sz="2800" dirty="0" err="1"/>
              <a:t>R</a:t>
            </a:r>
            <a:r>
              <a:rPr lang="en-US" sz="2800" dirty="0" err="1" smtClean="0"/>
              <a:t>oeh</a:t>
            </a:r>
            <a:r>
              <a:rPr lang="en-US" sz="2800" dirty="0" smtClean="0"/>
              <a:t>) – earliest prophets, dreams, visions, mainly local.</a:t>
            </a:r>
          </a:p>
          <a:p>
            <a:endParaRPr lang="en-US" sz="2800" dirty="0"/>
          </a:p>
          <a:p>
            <a:r>
              <a:rPr lang="en-US" sz="2800" b="1" dirty="0" smtClean="0">
                <a:solidFill>
                  <a:schemeClr val="accent1">
                    <a:lumMod val="75000"/>
                  </a:schemeClr>
                </a:solidFill>
              </a:rPr>
              <a:t>O.T. Prophets:  </a:t>
            </a:r>
            <a:r>
              <a:rPr lang="en-US" sz="2800" dirty="0" smtClean="0"/>
              <a:t>(</a:t>
            </a:r>
            <a:r>
              <a:rPr lang="en-US" sz="2800" dirty="0" err="1" smtClean="0"/>
              <a:t>Nabi</a:t>
            </a:r>
            <a:r>
              <a:rPr lang="en-US" sz="2800" dirty="0" smtClean="0"/>
              <a:t>) write Scripture, infallible, enforce the Covenant, national, speak to Kings, rare. End with John the Baptist: </a:t>
            </a:r>
            <a:r>
              <a:rPr lang="en-US" sz="2800" dirty="0">
                <a:effectLst>
                  <a:outerShdw blurRad="38100" dist="25400" dir="5400000" algn="ctr">
                    <a:srgbClr val="6E747A">
                      <a:alpha val="43000"/>
                    </a:srgbClr>
                  </a:outerShdw>
                </a:effectLst>
              </a:rPr>
              <a:t>Matthew 11:11-15</a:t>
            </a:r>
            <a:endParaRPr lang="en-US" sz="2800" dirty="0" smtClean="0"/>
          </a:p>
          <a:p>
            <a:endParaRPr lang="en-US" sz="2800" dirty="0"/>
          </a:p>
          <a:p>
            <a:r>
              <a:rPr lang="en-US" sz="2800" b="1" dirty="0" smtClean="0">
                <a:solidFill>
                  <a:schemeClr val="accent1">
                    <a:lumMod val="75000"/>
                  </a:schemeClr>
                </a:solidFill>
              </a:rPr>
              <a:t>N.T. Congregational Prophets: </a:t>
            </a:r>
            <a:r>
              <a:rPr lang="en-US" sz="2800" dirty="0" smtClean="0"/>
              <a:t>(</a:t>
            </a:r>
            <a:r>
              <a:rPr lang="en-US" sz="2800" dirty="0" err="1" smtClean="0"/>
              <a:t>Prophetes</a:t>
            </a:r>
            <a:r>
              <a:rPr lang="en-US" sz="2800" dirty="0" smtClean="0"/>
              <a:t>) people of spiritual insight, dreams, visions, speak to individuals and to churches, no political role, very common, several in any church, do not write Scripture.</a:t>
            </a:r>
            <a:endParaRPr lang="en-US" sz="2800" dirty="0"/>
          </a:p>
        </p:txBody>
      </p:sp>
    </p:spTree>
    <p:extLst>
      <p:ext uri="{BB962C8B-B14F-4D97-AF65-F5344CB8AC3E}">
        <p14:creationId xmlns:p14="http://schemas.microsoft.com/office/powerpoint/2010/main" val="13073861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72264" y="1561381"/>
            <a:ext cx="6573329" cy="1815882"/>
          </a:xfrm>
          <a:prstGeom prst="rect">
            <a:avLst/>
          </a:prstGeom>
          <a:noFill/>
        </p:spPr>
        <p:txBody>
          <a:bodyPr wrap="square" rtlCol="0">
            <a:spAutoFit/>
          </a:bodyPr>
          <a:lstStyle/>
          <a:p>
            <a:r>
              <a:rPr lang="en-US" sz="2800" dirty="0"/>
              <a:t>In the New Testament prophetic ability became a very common part of congregational life (Acts 2:17,18, 1 Corinthians 11:4,5; 14:29-31).</a:t>
            </a:r>
          </a:p>
        </p:txBody>
      </p:sp>
    </p:spTree>
    <p:extLst>
      <p:ext uri="{BB962C8B-B14F-4D97-AF65-F5344CB8AC3E}">
        <p14:creationId xmlns:p14="http://schemas.microsoft.com/office/powerpoint/2010/main" val="25716410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98144" y="1380226"/>
            <a:ext cx="6487064" cy="3662541"/>
          </a:xfrm>
          <a:prstGeom prst="rect">
            <a:avLst/>
          </a:prstGeom>
          <a:noFill/>
        </p:spPr>
        <p:txBody>
          <a:bodyPr wrap="square" rtlCol="0">
            <a:spAutoFit/>
          </a:bodyPr>
          <a:lstStyle/>
          <a:p>
            <a:pPr lvl="0"/>
            <a:r>
              <a:rPr lang="en-US" sz="2800" dirty="0"/>
              <a:t>However, there were also specialized prophets and prophetesses. </a:t>
            </a:r>
            <a:r>
              <a:rPr lang="en-US" sz="2800" dirty="0" smtClean="0"/>
              <a:t/>
            </a:r>
            <a:br>
              <a:rPr lang="en-US" sz="2800" dirty="0" smtClean="0"/>
            </a:br>
            <a:r>
              <a:rPr lang="en-US" sz="2800" dirty="0" smtClean="0"/>
              <a:t>(</a:t>
            </a:r>
            <a:r>
              <a:rPr lang="en-US" sz="2800" dirty="0"/>
              <a:t>Acts 11:27-30, 13:1, 15:32, 21:9,10)</a:t>
            </a:r>
            <a:br>
              <a:rPr lang="en-US" sz="2800" dirty="0"/>
            </a:br>
            <a:endParaRPr lang="en-US" sz="2800" dirty="0"/>
          </a:p>
          <a:p>
            <a:pPr lvl="0"/>
            <a:r>
              <a:rPr lang="en-US" sz="2800" dirty="0"/>
              <a:t>There is a prophetic office that is only second to the apostles. </a:t>
            </a:r>
            <a:r>
              <a:rPr lang="en-US" sz="2800" dirty="0" smtClean="0"/>
              <a:t/>
            </a:r>
            <a:br>
              <a:rPr lang="en-US" sz="2800" dirty="0" smtClean="0"/>
            </a:br>
            <a:r>
              <a:rPr lang="en-US" sz="2800" dirty="0" smtClean="0"/>
              <a:t>(</a:t>
            </a:r>
            <a:r>
              <a:rPr lang="en-US" sz="2800" dirty="0"/>
              <a:t>Ephesians 2:20, 3:5, 4:11)</a:t>
            </a:r>
            <a:r>
              <a:rPr lang="en-US" dirty="0">
                <a:effectLst>
                  <a:outerShdw blurRad="38100" dist="25400" dir="5400000" algn="ctr">
                    <a:srgbClr val="6E747A">
                      <a:alpha val="43000"/>
                    </a:srgbClr>
                  </a:outerShdw>
                </a:effectLst>
              </a:rPr>
              <a:t/>
            </a:r>
            <a:br>
              <a:rPr lang="en-US" dirty="0">
                <a:effectLst>
                  <a:outerShdw blurRad="38100" dist="25400" dir="5400000" algn="ctr">
                    <a:srgbClr val="6E747A">
                      <a:alpha val="43000"/>
                    </a:srgbClr>
                  </a:outerShdw>
                </a:effectLst>
              </a:rPr>
            </a:br>
            <a:endParaRPr lang="en-US" dirty="0"/>
          </a:p>
          <a:p>
            <a:endParaRPr lang="en-US" dirty="0"/>
          </a:p>
        </p:txBody>
      </p:sp>
    </p:spTree>
    <p:extLst>
      <p:ext uri="{BB962C8B-B14F-4D97-AF65-F5344CB8AC3E}">
        <p14:creationId xmlns:p14="http://schemas.microsoft.com/office/powerpoint/2010/main" val="19310682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06771" y="1250830"/>
            <a:ext cx="6383547" cy="3108543"/>
          </a:xfrm>
          <a:prstGeom prst="rect">
            <a:avLst/>
          </a:prstGeom>
          <a:noFill/>
        </p:spPr>
        <p:txBody>
          <a:bodyPr wrap="square" rtlCol="0">
            <a:spAutoFit/>
          </a:bodyPr>
          <a:lstStyle/>
          <a:p>
            <a:r>
              <a:rPr lang="en-US" sz="2800" dirty="0"/>
              <a:t>The NT congregational prophets are more like OT seers, operate through dreams and visions (Acts 2:17,18)  and do not write Scripture, for instance there is no “book of </a:t>
            </a:r>
            <a:r>
              <a:rPr lang="en-US" sz="2800" dirty="0" err="1"/>
              <a:t>Agabus</a:t>
            </a:r>
            <a:r>
              <a:rPr lang="en-US" sz="2800" dirty="0"/>
              <a:t>”. The book of Revelation is a prophecy given to an apostle. Thus it was written by an apostle not by a prophet.</a:t>
            </a:r>
          </a:p>
        </p:txBody>
      </p:sp>
    </p:spTree>
    <p:extLst>
      <p:ext uri="{BB962C8B-B14F-4D97-AF65-F5344CB8AC3E}">
        <p14:creationId xmlns:p14="http://schemas.microsoft.com/office/powerpoint/2010/main" val="19965897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75780" y="1578634"/>
            <a:ext cx="6374921" cy="2800767"/>
          </a:xfrm>
          <a:prstGeom prst="rect">
            <a:avLst/>
          </a:prstGeom>
          <a:noFill/>
        </p:spPr>
        <p:txBody>
          <a:bodyPr wrap="square" rtlCol="0">
            <a:spAutoFit/>
          </a:bodyPr>
          <a:lstStyle/>
          <a:p>
            <a:pPr lvl="0"/>
            <a:r>
              <a:rPr lang="en-US" sz="2800" dirty="0"/>
              <a:t>NT prophets operate according to their measure of faith. (Romans 12:6)</a:t>
            </a:r>
            <a:br>
              <a:rPr lang="en-US" sz="2800" dirty="0"/>
            </a:br>
            <a:endParaRPr lang="en-US" sz="2800" dirty="0"/>
          </a:p>
          <a:p>
            <a:pPr lvl="0"/>
            <a:r>
              <a:rPr lang="en-US" sz="2800" dirty="0"/>
              <a:t>Their role is edification, exhortation and encouragement (1 Cor. 14:3, Acts 15:32)</a:t>
            </a:r>
            <a:r>
              <a:rPr lang="en-US" dirty="0">
                <a:effectLst>
                  <a:outerShdw blurRad="38100" dist="25400" dir="5400000" algn="ctr">
                    <a:srgbClr val="6E747A">
                      <a:alpha val="43000"/>
                    </a:srgbClr>
                  </a:outerShdw>
                </a:effectLst>
              </a:rPr>
              <a:t/>
            </a:r>
            <a:br>
              <a:rPr lang="en-US" dirty="0">
                <a:effectLst>
                  <a:outerShdw blurRad="38100" dist="25400" dir="5400000" algn="ctr">
                    <a:srgbClr val="6E747A">
                      <a:alpha val="43000"/>
                    </a:srgbClr>
                  </a:outerShdw>
                </a:effectLst>
              </a:rPr>
            </a:br>
            <a:endParaRPr lang="en-US" dirty="0"/>
          </a:p>
          <a:p>
            <a:endParaRPr lang="en-US" dirty="0"/>
          </a:p>
        </p:txBody>
      </p:sp>
    </p:spTree>
    <p:extLst>
      <p:ext uri="{BB962C8B-B14F-4D97-AF65-F5344CB8AC3E}">
        <p14:creationId xmlns:p14="http://schemas.microsoft.com/office/powerpoint/2010/main" val="309072748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10.0&quot;&gt;&lt;object type=&quot;1&quot; unique_id=&quot;10001&quot;&gt;&lt;object type=&quot;2&quot; unique_id=&quot;10432&quot;&gt;&lt;object type=&quot;3&quot; unique_id=&quot;10433&quot;&gt;&lt;property id=&quot;20148&quot; value=&quot;5&quot;/&gt;&lt;property id=&quot;20300&quot; value=&quot;Slide 1&quot;/&gt;&lt;property id=&quot;20307&quot; value=&quot;256&quot;/&gt;&lt;/object&gt;&lt;object type=&quot;3&quot; unique_id=&quot;10434&quot;&gt;&lt;property id=&quot;20148&quot; value=&quot;5&quot;/&gt;&lt;property id=&quot;20300&quot; value=&quot;Slide 5&quot;/&gt;&lt;property id=&quot;20307&quot; value=&quot;257&quot;/&gt;&lt;/object&gt;&lt;object type=&quot;3&quot; unique_id=&quot;10435&quot;&gt;&lt;property id=&quot;20148&quot; value=&quot;5&quot;/&gt;&lt;property id=&quot;20300&quot; value=&quot;Slide 6&quot;/&gt;&lt;property id=&quot;20307&quot; value=&quot;258&quot;/&gt;&lt;/object&gt;&lt;object type=&quot;3&quot; unique_id=&quot;10436&quot;&gt;&lt;property id=&quot;20148&quot; value=&quot;5&quot;/&gt;&lt;property id=&quot;20300&quot; value=&quot;Slide 7&quot;/&gt;&lt;property id=&quot;20307&quot; value=&quot;259&quot;/&gt;&lt;/object&gt;&lt;object type=&quot;3&quot; unique_id=&quot;10437&quot;&gt;&lt;property id=&quot;20148&quot; value=&quot;5&quot;/&gt;&lt;property id=&quot;20300&quot; value=&quot;Slide 8&quot;/&gt;&lt;property id=&quot;20307&quot; value=&quot;260&quot;/&gt;&lt;/object&gt;&lt;object type=&quot;3&quot; unique_id=&quot;10438&quot;&gt;&lt;property id=&quot;20148&quot; value=&quot;5&quot;/&gt;&lt;property id=&quot;20300&quot; value=&quot;Slide 9&quot;/&gt;&lt;property id=&quot;20307&quot; value=&quot;261&quot;/&gt;&lt;/object&gt;&lt;object type=&quot;3&quot; unique_id=&quot;10439&quot;&gt;&lt;property id=&quot;20148&quot; value=&quot;5&quot;/&gt;&lt;property id=&quot;20300&quot; value=&quot;Slide 10&quot;/&gt;&lt;property id=&quot;20307&quot; value=&quot;262&quot;/&gt;&lt;/object&gt;&lt;object type=&quot;3&quot; unique_id=&quot;10440&quot;&gt;&lt;property id=&quot;20148&quot; value=&quot;5&quot;/&gt;&lt;property id=&quot;20300&quot; value=&quot;Slide 11&quot;/&gt;&lt;property id=&quot;20307&quot; value=&quot;263&quot;/&gt;&lt;/object&gt;&lt;object type=&quot;3&quot; unique_id=&quot;10441&quot;&gt;&lt;property id=&quot;20148&quot; value=&quot;5&quot;/&gt;&lt;property id=&quot;20300&quot; value=&quot;Slide 12&quot;/&gt;&lt;property id=&quot;20307&quot; value=&quot;264&quot;/&gt;&lt;/object&gt;&lt;object type=&quot;3&quot; unique_id=&quot;10442&quot;&gt;&lt;property id=&quot;20148&quot; value=&quot;5&quot;/&gt;&lt;property id=&quot;20300&quot; value=&quot;Slide 13&quot;/&gt;&lt;property id=&quot;20307&quot; value=&quot;265&quot;/&gt;&lt;/object&gt;&lt;object type=&quot;3&quot; unique_id=&quot;10443&quot;&gt;&lt;property id=&quot;20148&quot; value=&quot;5&quot;/&gt;&lt;property id=&quot;20300&quot; value=&quot;Slide 14&quot;/&gt;&lt;property id=&quot;20307&quot; value=&quot;266&quot;/&gt;&lt;/object&gt;&lt;object type=&quot;3&quot; unique_id=&quot;10444&quot;&gt;&lt;property id=&quot;20148&quot; value=&quot;5&quot;/&gt;&lt;property id=&quot;20300&quot; value=&quot;Slide 15&quot;/&gt;&lt;property id=&quot;20307&quot; value=&quot;267&quot;/&gt;&lt;/object&gt;&lt;object type=&quot;3&quot; unique_id=&quot;10445&quot;&gt;&lt;property id=&quot;20148&quot; value=&quot;5&quot;/&gt;&lt;property id=&quot;20300&quot; value=&quot;Slide 16&quot;/&gt;&lt;property id=&quot;20307&quot; value=&quot;268&quot;/&gt;&lt;/object&gt;&lt;object type=&quot;3&quot; unique_id=&quot;10511&quot;&gt;&lt;property id=&quot;20148&quot; value=&quot;5&quot;/&gt;&lt;property id=&quot;20300&quot; value=&quot;Slide 4&quot;/&gt;&lt;property id=&quot;20307&quot; value=&quot;270&quot;/&gt;&lt;/object&gt;&lt;object type=&quot;3&quot; unique_id=&quot;10561&quot;&gt;&lt;property id=&quot;20148&quot; value=&quot;5&quot;/&gt;&lt;property id=&quot;20300&quot; value=&quot;Slide 2&quot;/&gt;&lt;property id=&quot;20307&quot; value=&quot;271&quot;/&gt;&lt;/object&gt;&lt;object type=&quot;3&quot; unique_id=&quot;10630&quot;&gt;&lt;property id=&quot;20148&quot; value=&quot;5&quot;/&gt;&lt;property id=&quot;20300&quot; value=&quot;Slide 3&quot;/&gt;&lt;property id=&quot;20307&quot; value=&quot;272&quot;/&gt;&lt;/object&gt;&lt;/object&gt;&lt;object type=&quot;8&quot; unique_id=&quot;10462&quot;&gt;&lt;/object&gt;&lt;/object&gt;&lt;/database&gt;"/>
  <p:tag name="SECTOMILLISECCONVERTED" val="1"/>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65</TotalTime>
  <Words>608</Words>
  <Application>Microsoft Office PowerPoint</Application>
  <PresentationFormat>On-screen Show (4:3)</PresentationFormat>
  <Paragraphs>33</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Edmiston</dc:creator>
  <cp:lastModifiedBy>John Edmiston</cp:lastModifiedBy>
  <cp:revision>12</cp:revision>
  <dcterms:created xsi:type="dcterms:W3CDTF">2016-07-12T21:06:27Z</dcterms:created>
  <dcterms:modified xsi:type="dcterms:W3CDTF">2016-07-31T06:08:44Z</dcterms:modified>
</cp:coreProperties>
</file>