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3" r:id="rId5"/>
    <p:sldId id="274"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9144000" cy="6858000" type="screen4x3"/>
  <p:notesSz cx="6858000" cy="9144000"/>
  <p:custDataLst>
    <p:tags r:id="rId2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246" autoAdjust="0"/>
    <p:restoredTop sz="94660"/>
  </p:normalViewPr>
  <p:slideViewPr>
    <p:cSldViewPr snapToGrid="0">
      <p:cViewPr varScale="1">
        <p:scale>
          <a:sx n="73" d="100"/>
          <a:sy n="73" d="100"/>
        </p:scale>
        <p:origin x="10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D2D7B0-D936-4DED-ACB8-89C0050B61D5}" type="datetimeFigureOut">
              <a:rPr lang="en-US" smtClean="0"/>
              <a:t>8/27/2016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2385436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D2D7B0-D936-4DED-ACB8-89C0050B61D5}" type="datetimeFigureOut">
              <a:rPr lang="en-US" smtClean="0"/>
              <a:t>8/27/2016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375466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D2D7B0-D936-4DED-ACB8-89C0050B61D5}" type="datetimeFigureOut">
              <a:rPr lang="en-US" smtClean="0"/>
              <a:t>8/27/2016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1033642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D2D7B0-D936-4DED-ACB8-89C0050B61D5}" type="datetimeFigureOut">
              <a:rPr lang="en-US" smtClean="0"/>
              <a:t>8/27/2016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1815956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CD2D7B0-D936-4DED-ACB8-89C0050B61D5}" type="datetimeFigureOut">
              <a:rPr lang="en-US" smtClean="0"/>
              <a:t>8/27/2016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4196361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D2D7B0-D936-4DED-ACB8-89C0050B61D5}" type="datetimeFigureOut">
              <a:rPr lang="en-US" smtClean="0"/>
              <a:t>8/27/2016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3290127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D2D7B0-D936-4DED-ACB8-89C0050B61D5}" type="datetimeFigureOut">
              <a:rPr lang="en-US" smtClean="0"/>
              <a:t>8/27/2016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1972149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D2D7B0-D936-4DED-ACB8-89C0050B61D5}" type="datetimeFigureOut">
              <a:rPr lang="en-US" smtClean="0"/>
              <a:t>8/27/2016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921453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D2D7B0-D936-4DED-ACB8-89C0050B61D5}" type="datetimeFigureOut">
              <a:rPr lang="en-US" smtClean="0"/>
              <a:t>8/27/2016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2704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D2D7B0-D936-4DED-ACB8-89C0050B61D5}" type="datetimeFigureOut">
              <a:rPr lang="en-US" smtClean="0"/>
              <a:t>8/27/2016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1461650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D2D7B0-D936-4DED-ACB8-89C0050B61D5}" type="datetimeFigureOut">
              <a:rPr lang="en-US" smtClean="0"/>
              <a:t>8/27/2016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227A0D-1AAF-442C-BB07-26355D8F097B}" type="slidenum">
              <a:rPr lang="en-US" smtClean="0"/>
              <a:t>‹#›</a:t>
            </a:fld>
            <a:endParaRPr lang="en-US"/>
          </a:p>
        </p:txBody>
      </p:sp>
    </p:spTree>
    <p:extLst>
      <p:ext uri="{BB962C8B-B14F-4D97-AF65-F5344CB8AC3E}">
        <p14:creationId xmlns:p14="http://schemas.microsoft.com/office/powerpoint/2010/main" val="239678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D2D7B0-D936-4DED-ACB8-89C0050B61D5}" type="datetimeFigureOut">
              <a:rPr lang="en-US" smtClean="0"/>
              <a:t>8/27/2016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227A0D-1AAF-442C-BB07-26355D8F097B}" type="slidenum">
              <a:rPr lang="en-US" smtClean="0"/>
              <a:t>‹#›</a:t>
            </a:fld>
            <a:endParaRPr lang="en-US"/>
          </a:p>
        </p:txBody>
      </p:sp>
    </p:spTree>
    <p:extLst>
      <p:ext uri="{BB962C8B-B14F-4D97-AF65-F5344CB8AC3E}">
        <p14:creationId xmlns:p14="http://schemas.microsoft.com/office/powerpoint/2010/main" val="406540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globalchristians.org/gifts/"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85748" y="4811696"/>
            <a:ext cx="6249879" cy="1077218"/>
          </a:xfrm>
          <a:prstGeom prst="rect">
            <a:avLst/>
          </a:prstGeom>
          <a:solidFill>
            <a:schemeClr val="accent2"/>
          </a:solidFill>
        </p:spPr>
        <p:txBody>
          <a:bodyPr wrap="square" rtlCol="0">
            <a:spAutoFit/>
          </a:bodyPr>
          <a:lstStyle/>
          <a:p>
            <a:r>
              <a:rPr lang="en-US" sz="3200" dirty="0">
                <a:effectLst>
                  <a:outerShdw blurRad="38100" dist="38100" dir="2700000" algn="tl">
                    <a:srgbClr val="000000">
                      <a:alpha val="43137"/>
                    </a:srgbClr>
                  </a:outerShdw>
                </a:effectLst>
              </a:rPr>
              <a:t>Service Gifts:  Hospitality, Administration, Leadership, Helps…</a:t>
            </a:r>
          </a:p>
        </p:txBody>
      </p:sp>
      <p:sp>
        <p:nvSpPr>
          <p:cNvPr id="5" name="TextBox 4"/>
          <p:cNvSpPr txBox="1"/>
          <p:nvPr/>
        </p:nvSpPr>
        <p:spPr>
          <a:xfrm>
            <a:off x="4003829" y="6266726"/>
            <a:ext cx="5140171" cy="523220"/>
          </a:xfrm>
          <a:prstGeom prst="rect">
            <a:avLst/>
          </a:prstGeom>
          <a:noFill/>
        </p:spPr>
        <p:txBody>
          <a:bodyPr wrap="square" rtlCol="0">
            <a:spAutoFit/>
          </a:bodyPr>
          <a:lstStyle/>
          <a:p>
            <a:r>
              <a:rPr lang="en-US" sz="2800" dirty="0" smtClean="0">
                <a:solidFill>
                  <a:schemeClr val="bg1"/>
                </a:solidFill>
              </a:rPr>
              <a:t>www.globalchristians.org/gifts/</a:t>
            </a:r>
            <a:endParaRPr lang="en-US" sz="2800" dirty="0">
              <a:solidFill>
                <a:schemeClr val="bg1"/>
              </a:solidFill>
            </a:endParaRPr>
          </a:p>
        </p:txBody>
      </p:sp>
    </p:spTree>
    <p:extLst>
      <p:ext uri="{BB962C8B-B14F-4D97-AF65-F5344CB8AC3E}">
        <p14:creationId xmlns:p14="http://schemas.microsoft.com/office/powerpoint/2010/main" val="1022313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2582" y="1038687"/>
            <a:ext cx="6551721" cy="4524315"/>
          </a:xfrm>
          <a:prstGeom prst="rect">
            <a:avLst/>
          </a:prstGeom>
          <a:noFill/>
        </p:spPr>
        <p:txBody>
          <a:bodyPr wrap="square" rtlCol="0">
            <a:spAutoFit/>
          </a:bodyPr>
          <a:lstStyle/>
          <a:p>
            <a:pPr lvl="0"/>
            <a:r>
              <a:rPr lang="en-US" sz="2800" dirty="0"/>
              <a:t>Helps, serving and hospitality give “heart” to the Church and make sure that people are comfortable, happy and blessed. </a:t>
            </a:r>
            <a:r>
              <a:rPr lang="en-US" sz="2800" dirty="0" smtClean="0"/>
              <a:t>They </a:t>
            </a:r>
            <a:r>
              <a:rPr lang="en-US" sz="2800" dirty="0"/>
              <a:t>see a need and automatically fill it. </a:t>
            </a:r>
            <a:endParaRPr lang="en-US" sz="2800" dirty="0" smtClean="0"/>
          </a:p>
          <a:p>
            <a:pPr lvl="0"/>
            <a:endParaRPr lang="en-US" sz="2800" dirty="0"/>
          </a:p>
          <a:p>
            <a:pPr lvl="0"/>
            <a:r>
              <a:rPr lang="en-US" sz="2800" dirty="0" smtClean="0"/>
              <a:t>Often </a:t>
            </a:r>
            <a:r>
              <a:rPr lang="en-US" sz="2800" dirty="0"/>
              <a:t>they take direction from the administrators. They require clarity such as clear tasks and clear job descriptions and jobs with a clear end and a clear beginning.</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2606067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6971" y="559294"/>
            <a:ext cx="6356412" cy="3539430"/>
          </a:xfrm>
          <a:prstGeom prst="rect">
            <a:avLst/>
          </a:prstGeom>
          <a:noFill/>
        </p:spPr>
        <p:txBody>
          <a:bodyPr wrap="square" rtlCol="0">
            <a:spAutoFit/>
          </a:bodyPr>
          <a:lstStyle/>
          <a:p>
            <a:pPr lvl="0"/>
            <a:r>
              <a:rPr lang="en-US" sz="2800" dirty="0"/>
              <a:t>Giving and mercy are directed toward both the Church and the community. </a:t>
            </a:r>
            <a:endParaRPr lang="en-US" sz="2800" dirty="0" smtClean="0"/>
          </a:p>
          <a:p>
            <a:pPr lvl="0"/>
            <a:endParaRPr lang="en-US" sz="2800" dirty="0"/>
          </a:p>
          <a:p>
            <a:pPr lvl="0"/>
            <a:r>
              <a:rPr lang="en-US" sz="2800" dirty="0" smtClean="0"/>
              <a:t>People </a:t>
            </a:r>
            <a:r>
              <a:rPr lang="en-US" sz="2800" dirty="0"/>
              <a:t>with these gifts are drawn to the down-and-outs and need to be supervised by the pastoral team so they do not burn out.</a:t>
            </a:r>
            <a:br>
              <a:rPr lang="en-US" sz="2800" dirty="0"/>
            </a:br>
            <a:endParaRPr lang="en-US" sz="2800" dirty="0"/>
          </a:p>
        </p:txBody>
      </p:sp>
    </p:spTree>
    <p:extLst>
      <p:ext uri="{BB962C8B-B14F-4D97-AF65-F5344CB8AC3E}">
        <p14:creationId xmlns:p14="http://schemas.microsoft.com/office/powerpoint/2010/main" val="2453613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6870" y="346229"/>
            <a:ext cx="6267635" cy="5109091"/>
          </a:xfrm>
          <a:prstGeom prst="rect">
            <a:avLst/>
          </a:prstGeom>
          <a:noFill/>
        </p:spPr>
        <p:txBody>
          <a:bodyPr wrap="square" rtlCol="0">
            <a:spAutoFit/>
          </a:bodyPr>
          <a:lstStyle/>
          <a:p>
            <a:pPr lvl="0"/>
            <a:r>
              <a:rPr lang="en-US" sz="2800" dirty="0"/>
              <a:t>People with gifts of service are to work as unto the Lord and not as “eye-pleasers”. Colossians 3:22-24</a:t>
            </a:r>
            <a:br>
              <a:rPr lang="en-US" sz="2800" dirty="0"/>
            </a:br>
            <a:endParaRPr lang="en-US" sz="2800" dirty="0"/>
          </a:p>
          <a:p>
            <a:pPr lvl="0"/>
            <a:r>
              <a:rPr lang="en-US" sz="2800" dirty="0"/>
              <a:t>Some areas such as light and sound, may need short training seminars. Grounds and security may need a short briefing on legal implications.</a:t>
            </a:r>
            <a:br>
              <a:rPr lang="en-US" sz="2800" dirty="0"/>
            </a:br>
            <a:endParaRPr lang="en-US" sz="2800" dirty="0"/>
          </a:p>
          <a:p>
            <a:pPr lvl="0"/>
            <a:r>
              <a:rPr lang="en-US" sz="2800" dirty="0"/>
              <a:t>These gifts are </a:t>
            </a:r>
            <a:r>
              <a:rPr lang="en-US" sz="2800" dirty="0" smtClean="0"/>
              <a:t>quite</a:t>
            </a:r>
            <a:r>
              <a:rPr lang="en-US" sz="2800" dirty="0" smtClean="0"/>
              <a:t> </a:t>
            </a:r>
            <a:r>
              <a:rPr lang="en-US" sz="2800" dirty="0"/>
              <a:t>culturally dependent e.g. doing hospitality and food </a:t>
            </a:r>
          </a:p>
          <a:p>
            <a:endParaRPr lang="en-US" dirty="0"/>
          </a:p>
        </p:txBody>
      </p:sp>
      <p:sp>
        <p:nvSpPr>
          <p:cNvPr id="4" name="TextBox 3"/>
          <p:cNvSpPr txBox="1"/>
          <p:nvPr/>
        </p:nvSpPr>
        <p:spPr>
          <a:xfrm>
            <a:off x="4003829" y="6266726"/>
            <a:ext cx="5140171" cy="523220"/>
          </a:xfrm>
          <a:prstGeom prst="rect">
            <a:avLst/>
          </a:prstGeom>
          <a:noFill/>
        </p:spPr>
        <p:txBody>
          <a:bodyPr wrap="square" rtlCol="0">
            <a:spAutoFit/>
          </a:bodyPr>
          <a:lstStyle/>
          <a:p>
            <a:r>
              <a:rPr lang="en-US" sz="2800" dirty="0" smtClean="0">
                <a:solidFill>
                  <a:schemeClr val="bg1"/>
                </a:solidFill>
              </a:rPr>
              <a:t>www.globalchristians.org/gifts/</a:t>
            </a:r>
            <a:endParaRPr lang="en-US" sz="2800" dirty="0">
              <a:solidFill>
                <a:schemeClr val="bg1"/>
              </a:solidFill>
            </a:endParaRPr>
          </a:p>
        </p:txBody>
      </p:sp>
    </p:spTree>
    <p:extLst>
      <p:ext uri="{BB962C8B-B14F-4D97-AF65-F5344CB8AC3E}">
        <p14:creationId xmlns:p14="http://schemas.microsoft.com/office/powerpoint/2010/main" val="2055440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6770" y="258792"/>
            <a:ext cx="6443932" cy="5170646"/>
          </a:xfrm>
          <a:prstGeom prst="rect">
            <a:avLst/>
          </a:prstGeom>
          <a:noFill/>
        </p:spPr>
        <p:txBody>
          <a:bodyPr wrap="square" rtlCol="0">
            <a:spAutoFit/>
          </a:bodyPr>
          <a:lstStyle/>
          <a:p>
            <a:r>
              <a:rPr lang="en-US" sz="3200" b="1" dirty="0" smtClean="0">
                <a:solidFill>
                  <a:schemeClr val="accent2">
                    <a:lumMod val="75000"/>
                  </a:schemeClr>
                </a:solidFill>
                <a:effectLst>
                  <a:outerShdw blurRad="38100" dist="38100" dir="2700000" algn="tl">
                    <a:srgbClr val="000000">
                      <a:alpha val="43137"/>
                    </a:srgbClr>
                  </a:outerShdw>
                </a:effectLst>
              </a:rPr>
              <a:t>HOSPITALITY</a:t>
            </a:r>
          </a:p>
          <a:p>
            <a:endParaRPr lang="en-US" dirty="0"/>
          </a:p>
          <a:p>
            <a:pPr marL="342900" indent="-342900">
              <a:buFont typeface="+mj-lt"/>
              <a:buAutoNum type="arabicPeriod"/>
            </a:pPr>
            <a:r>
              <a:rPr lang="en-US" sz="2800" dirty="0" smtClean="0"/>
              <a:t>You have an open house, anyone can drop on in</a:t>
            </a:r>
          </a:p>
          <a:p>
            <a:pPr marL="342900" indent="-342900">
              <a:buFont typeface="+mj-lt"/>
              <a:buAutoNum type="arabicPeriod"/>
            </a:pPr>
            <a:r>
              <a:rPr lang="en-US" sz="2800" dirty="0" smtClean="0"/>
              <a:t>You enjoy hosting missionaries and Christian workers</a:t>
            </a:r>
          </a:p>
          <a:p>
            <a:pPr marL="342900" indent="-342900">
              <a:buFont typeface="+mj-lt"/>
              <a:buAutoNum type="arabicPeriod"/>
            </a:pPr>
            <a:r>
              <a:rPr lang="en-US" sz="2800" dirty="0" smtClean="0"/>
              <a:t>You enjoy cooking for others</a:t>
            </a:r>
          </a:p>
          <a:p>
            <a:pPr marL="342900" indent="-342900">
              <a:buFont typeface="+mj-lt"/>
              <a:buAutoNum type="arabicPeriod"/>
            </a:pPr>
            <a:r>
              <a:rPr lang="en-US" sz="2800" dirty="0" smtClean="0"/>
              <a:t>You like to make people feel comfortable</a:t>
            </a:r>
          </a:p>
          <a:p>
            <a:pPr marL="342900" indent="-342900">
              <a:buFont typeface="+mj-lt"/>
              <a:buAutoNum type="arabicPeriod"/>
            </a:pPr>
            <a:r>
              <a:rPr lang="en-US" sz="2800" dirty="0" smtClean="0"/>
              <a:t>You can cope with a bit of mess, washing up lots of plates etc.</a:t>
            </a:r>
          </a:p>
          <a:p>
            <a:pPr marL="342900" indent="-342900">
              <a:buFont typeface="+mj-lt"/>
              <a:buAutoNum type="arabicPeriod"/>
            </a:pPr>
            <a:r>
              <a:rPr lang="en-US" sz="2800" dirty="0" smtClean="0"/>
              <a:t>You sense when someone is lonely and you naturally take them in. </a:t>
            </a:r>
            <a:endParaRPr lang="en-US" dirty="0"/>
          </a:p>
        </p:txBody>
      </p:sp>
    </p:spTree>
    <p:extLst>
      <p:ext uri="{BB962C8B-B14F-4D97-AF65-F5344CB8AC3E}">
        <p14:creationId xmlns:p14="http://schemas.microsoft.com/office/powerpoint/2010/main" val="1325228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9517" y="293298"/>
            <a:ext cx="6512943" cy="5878532"/>
          </a:xfrm>
          <a:prstGeom prst="rect">
            <a:avLst/>
          </a:prstGeom>
          <a:noFill/>
        </p:spPr>
        <p:txBody>
          <a:bodyPr wrap="square" rtlCol="0">
            <a:spAutoFit/>
          </a:bodyPr>
          <a:lstStyle/>
          <a:p>
            <a:r>
              <a:rPr lang="en-US" sz="2800" dirty="0" smtClean="0">
                <a:solidFill>
                  <a:schemeClr val="accent2">
                    <a:lumMod val="75000"/>
                  </a:schemeClr>
                </a:solidFill>
                <a:effectLst>
                  <a:outerShdw blurRad="38100" dist="38100" dir="2700000" algn="tl">
                    <a:srgbClr val="000000">
                      <a:alpha val="43137"/>
                    </a:srgbClr>
                  </a:outerShdw>
                </a:effectLst>
              </a:rPr>
              <a:t>MERCY</a:t>
            </a:r>
          </a:p>
          <a:p>
            <a:endParaRPr lang="en-US" dirty="0"/>
          </a:p>
          <a:p>
            <a:pPr marL="342900" indent="-342900">
              <a:buFont typeface="+mj-lt"/>
              <a:buAutoNum type="arabicPeriod"/>
            </a:pPr>
            <a:r>
              <a:rPr lang="en-US" sz="2400" dirty="0" smtClean="0"/>
              <a:t>You feel deeply about hurting and helpless people and their emotional and spiritual needs.</a:t>
            </a:r>
          </a:p>
          <a:p>
            <a:pPr marL="342900" indent="-342900">
              <a:buFont typeface="+mj-lt"/>
              <a:buAutoNum type="arabicPeriod"/>
            </a:pPr>
            <a:r>
              <a:rPr lang="en-US" sz="2400" dirty="0" smtClean="0"/>
              <a:t>You may want to “rescue” people from their mistakes.</a:t>
            </a:r>
          </a:p>
          <a:p>
            <a:pPr marL="342900" indent="-342900">
              <a:buFont typeface="+mj-lt"/>
              <a:buAutoNum type="arabicPeriod"/>
            </a:pPr>
            <a:r>
              <a:rPr lang="en-US" sz="2400" dirty="0" smtClean="0"/>
              <a:t>You see kindness as WAY more important than truth/justice</a:t>
            </a:r>
          </a:p>
          <a:p>
            <a:pPr marL="342900" indent="-342900">
              <a:buFont typeface="+mj-lt"/>
              <a:buAutoNum type="arabicPeriod"/>
            </a:pPr>
            <a:r>
              <a:rPr lang="en-US" sz="2400" dirty="0" smtClean="0"/>
              <a:t>You relate to Bible stories about the lost.</a:t>
            </a:r>
          </a:p>
          <a:p>
            <a:pPr marL="342900" indent="-342900">
              <a:buFont typeface="+mj-lt"/>
              <a:buAutoNum type="arabicPeriod"/>
            </a:pPr>
            <a:r>
              <a:rPr lang="en-US" sz="2400" dirty="0" smtClean="0"/>
              <a:t>You will go a long way out of your way for a hurting person</a:t>
            </a:r>
          </a:p>
          <a:p>
            <a:pPr marL="342900" indent="-342900">
              <a:buFont typeface="+mj-lt"/>
              <a:buAutoNum type="arabicPeriod"/>
            </a:pPr>
            <a:r>
              <a:rPr lang="en-US" sz="2400" dirty="0" smtClean="0"/>
              <a:t>You weep with those who weep</a:t>
            </a:r>
          </a:p>
          <a:p>
            <a:pPr marL="342900" indent="-342900">
              <a:buFont typeface="+mj-lt"/>
              <a:buAutoNum type="arabicPeriod"/>
            </a:pPr>
            <a:r>
              <a:rPr lang="en-US" sz="2400" dirty="0" smtClean="0"/>
              <a:t>You bear other people’s burdens</a:t>
            </a:r>
          </a:p>
          <a:p>
            <a:pPr marL="342900" indent="-342900">
              <a:buFont typeface="+mj-lt"/>
              <a:buAutoNum type="arabicPeriod"/>
            </a:pPr>
            <a:r>
              <a:rPr lang="en-US" sz="2400" dirty="0" smtClean="0"/>
              <a:t>Sometimes others may describe you as “sensitive”.</a:t>
            </a:r>
          </a:p>
          <a:p>
            <a:pPr marL="342900" indent="-342900">
              <a:buFont typeface="+mj-lt"/>
              <a:buAutoNum type="arabicPeriod"/>
            </a:pPr>
            <a:endParaRPr lang="en-US" dirty="0"/>
          </a:p>
        </p:txBody>
      </p:sp>
    </p:spTree>
    <p:extLst>
      <p:ext uri="{BB962C8B-B14F-4D97-AF65-F5344CB8AC3E}">
        <p14:creationId xmlns:p14="http://schemas.microsoft.com/office/powerpoint/2010/main" val="4139680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8143" y="232913"/>
            <a:ext cx="6538823" cy="5232202"/>
          </a:xfrm>
          <a:prstGeom prst="rect">
            <a:avLst/>
          </a:prstGeom>
          <a:noFill/>
        </p:spPr>
        <p:txBody>
          <a:bodyPr wrap="square" rtlCol="0">
            <a:spAutoFit/>
          </a:bodyPr>
          <a:lstStyle/>
          <a:p>
            <a:r>
              <a:rPr lang="en-US" sz="2800" dirty="0" smtClean="0">
                <a:solidFill>
                  <a:schemeClr val="accent2">
                    <a:lumMod val="75000"/>
                  </a:schemeClr>
                </a:solidFill>
                <a:effectLst>
                  <a:outerShdw blurRad="38100" dist="38100" dir="2700000" algn="tl">
                    <a:srgbClr val="000000">
                      <a:alpha val="43137"/>
                    </a:srgbClr>
                  </a:outerShdw>
                </a:effectLst>
              </a:rPr>
              <a:t>ADMINISTRATION / LEADERSHIP</a:t>
            </a:r>
          </a:p>
          <a:p>
            <a:endParaRPr lang="en-US" dirty="0"/>
          </a:p>
          <a:p>
            <a:pPr marL="342900" indent="-342900">
              <a:buFont typeface="+mj-lt"/>
              <a:buAutoNum type="arabicPeriod"/>
            </a:pPr>
            <a:r>
              <a:rPr lang="en-US" sz="2400" dirty="0" smtClean="0"/>
              <a:t>You strongly desire peace, order and unity </a:t>
            </a:r>
          </a:p>
          <a:p>
            <a:pPr marL="342900" indent="-342900">
              <a:buFont typeface="+mj-lt"/>
              <a:buAutoNum type="arabicPeriod"/>
            </a:pPr>
            <a:r>
              <a:rPr lang="en-US" sz="2400" dirty="0" smtClean="0"/>
              <a:t>You are upset when things go wrong for foolish, easily preventable reasons.</a:t>
            </a:r>
          </a:p>
          <a:p>
            <a:pPr marL="342900" indent="-342900">
              <a:buFont typeface="+mj-lt"/>
              <a:buAutoNum type="arabicPeriod"/>
            </a:pPr>
            <a:r>
              <a:rPr lang="en-US" sz="2400" dirty="0" smtClean="0"/>
              <a:t>You like smooth-running systems</a:t>
            </a:r>
          </a:p>
          <a:p>
            <a:pPr marL="342900" indent="-342900">
              <a:buFont typeface="+mj-lt"/>
              <a:buAutoNum type="arabicPeriod"/>
            </a:pPr>
            <a:r>
              <a:rPr lang="en-US" sz="2400" dirty="0" smtClean="0"/>
              <a:t>You do not want anyone to “fall through the cracks” due to poor church systems.</a:t>
            </a:r>
          </a:p>
          <a:p>
            <a:pPr marL="342900" indent="-342900">
              <a:buFont typeface="+mj-lt"/>
              <a:buAutoNum type="arabicPeriod"/>
            </a:pPr>
            <a:r>
              <a:rPr lang="en-US" sz="2400" dirty="0" smtClean="0"/>
              <a:t>Church finances are important to you</a:t>
            </a:r>
          </a:p>
          <a:p>
            <a:pPr marL="342900" indent="-342900">
              <a:buFont typeface="+mj-lt"/>
              <a:buAutoNum type="arabicPeriod"/>
            </a:pPr>
            <a:r>
              <a:rPr lang="en-US" sz="2400" dirty="0" smtClean="0"/>
              <a:t>You naturally plan a long way ahead.</a:t>
            </a:r>
          </a:p>
          <a:p>
            <a:pPr marL="342900" indent="-342900">
              <a:buFont typeface="+mj-lt"/>
              <a:buAutoNum type="arabicPeriod"/>
            </a:pPr>
            <a:r>
              <a:rPr lang="en-US" sz="2400" dirty="0" smtClean="0"/>
              <a:t>You can see which people best fit in which roles.</a:t>
            </a:r>
          </a:p>
          <a:p>
            <a:pPr marL="342900" indent="-342900">
              <a:buFont typeface="+mj-lt"/>
              <a:buAutoNum type="arabicPeriod"/>
            </a:pPr>
            <a:r>
              <a:rPr lang="en-US" sz="2400" dirty="0" smtClean="0"/>
              <a:t>People naturally take orders from you</a:t>
            </a:r>
          </a:p>
          <a:p>
            <a:pPr marL="342900" indent="-342900">
              <a:buFont typeface="+mj-lt"/>
              <a:buAutoNum type="arabicPeriod"/>
            </a:pPr>
            <a:r>
              <a:rPr lang="en-US" sz="2400" dirty="0" smtClean="0"/>
              <a:t>You know how things should be done</a:t>
            </a:r>
          </a:p>
          <a:p>
            <a:pPr marL="342900" indent="-342900">
              <a:buFont typeface="+mj-lt"/>
              <a:buAutoNum type="arabicPeriod"/>
            </a:pPr>
            <a:endParaRPr lang="en-US" sz="2400" dirty="0"/>
          </a:p>
        </p:txBody>
      </p:sp>
    </p:spTree>
    <p:extLst>
      <p:ext uri="{BB962C8B-B14F-4D97-AF65-F5344CB8AC3E}">
        <p14:creationId xmlns:p14="http://schemas.microsoft.com/office/powerpoint/2010/main" val="3945596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4626" y="258792"/>
            <a:ext cx="6694099" cy="5755422"/>
          </a:xfrm>
          <a:prstGeom prst="rect">
            <a:avLst/>
          </a:prstGeom>
          <a:noFill/>
        </p:spPr>
        <p:txBody>
          <a:bodyPr wrap="square" rtlCol="0">
            <a:spAutoFit/>
          </a:bodyPr>
          <a:lstStyle/>
          <a:p>
            <a:r>
              <a:rPr lang="en-US" sz="2800" dirty="0" smtClean="0">
                <a:solidFill>
                  <a:schemeClr val="accent2">
                    <a:lumMod val="75000"/>
                  </a:schemeClr>
                </a:solidFill>
                <a:effectLst>
                  <a:outerShdw blurRad="38100" dist="38100" dir="2700000" algn="tl">
                    <a:srgbClr val="000000">
                      <a:alpha val="43137"/>
                    </a:srgbClr>
                  </a:outerShdw>
                </a:effectLst>
              </a:rPr>
              <a:t>ENCOURAGEMENT &amp; EXHORTATION</a:t>
            </a:r>
          </a:p>
          <a:p>
            <a:endParaRPr lang="en-US" sz="2400" dirty="0" smtClean="0"/>
          </a:p>
          <a:p>
            <a:pPr marL="514350" indent="-514350">
              <a:buFont typeface="+mj-lt"/>
              <a:buAutoNum type="arabicPeriod"/>
            </a:pPr>
            <a:r>
              <a:rPr lang="en-US" sz="2400" dirty="0" smtClean="0"/>
              <a:t>You like seeing people motivated, happy and functioning well. </a:t>
            </a:r>
          </a:p>
          <a:p>
            <a:pPr marL="514350" indent="-514350">
              <a:buFont typeface="+mj-lt"/>
              <a:buAutoNum type="arabicPeriod"/>
            </a:pPr>
            <a:r>
              <a:rPr lang="en-US" sz="2400" dirty="0" smtClean="0"/>
              <a:t>You sense when people are down and you automatically cheer them up.</a:t>
            </a:r>
          </a:p>
          <a:p>
            <a:pPr marL="514350" indent="-514350">
              <a:buFont typeface="+mj-lt"/>
              <a:buAutoNum type="arabicPeriod"/>
            </a:pPr>
            <a:r>
              <a:rPr lang="en-US" sz="2400" dirty="0" smtClean="0"/>
              <a:t>You want people to get on with their life destiny</a:t>
            </a:r>
          </a:p>
          <a:p>
            <a:pPr marL="514350" indent="-514350">
              <a:buFont typeface="+mj-lt"/>
              <a:buAutoNum type="arabicPeriod"/>
            </a:pPr>
            <a:r>
              <a:rPr lang="en-US" sz="2400" dirty="0" smtClean="0"/>
              <a:t>When people are out of God’s will you exhort them to get back into God’s will.</a:t>
            </a:r>
          </a:p>
          <a:p>
            <a:pPr marL="514350" indent="-514350">
              <a:buFont typeface="+mj-lt"/>
              <a:buAutoNum type="arabicPeriod"/>
            </a:pPr>
            <a:r>
              <a:rPr lang="en-US" sz="2400" dirty="0" smtClean="0"/>
              <a:t>You are not afraid of constructive conflict.</a:t>
            </a:r>
          </a:p>
          <a:p>
            <a:pPr marL="514350" indent="-514350">
              <a:buFont typeface="+mj-lt"/>
              <a:buAutoNum type="arabicPeriod"/>
            </a:pPr>
            <a:r>
              <a:rPr lang="en-US" sz="2400" dirty="0" smtClean="0"/>
              <a:t>You tend to have a high level of energy</a:t>
            </a:r>
          </a:p>
          <a:p>
            <a:pPr marL="514350" indent="-514350">
              <a:buFont typeface="+mj-lt"/>
              <a:buAutoNum type="arabicPeriod"/>
            </a:pPr>
            <a:r>
              <a:rPr lang="en-US" sz="2400" dirty="0" smtClean="0"/>
              <a:t>You like being Spirit-filled</a:t>
            </a:r>
          </a:p>
          <a:p>
            <a:pPr marL="514350" indent="-514350">
              <a:buFont typeface="+mj-lt"/>
              <a:buAutoNum type="arabicPeriod"/>
            </a:pPr>
            <a:r>
              <a:rPr lang="en-US" sz="2400" dirty="0" smtClean="0"/>
              <a:t>You help people to “never give in” regarding their faith. </a:t>
            </a:r>
          </a:p>
          <a:p>
            <a:pPr marL="514350" indent="-514350">
              <a:buFont typeface="+mj-lt"/>
              <a:buAutoNum type="arabicPeriod"/>
            </a:pPr>
            <a:endParaRPr lang="en-US" sz="2800" dirty="0"/>
          </a:p>
        </p:txBody>
      </p:sp>
    </p:spTree>
    <p:extLst>
      <p:ext uri="{BB962C8B-B14F-4D97-AF65-F5344CB8AC3E}">
        <p14:creationId xmlns:p14="http://schemas.microsoft.com/office/powerpoint/2010/main" val="1633989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6634" y="128903"/>
            <a:ext cx="6645298" cy="6124754"/>
          </a:xfrm>
          <a:prstGeom prst="rect">
            <a:avLst/>
          </a:prstGeom>
          <a:noFill/>
        </p:spPr>
        <p:txBody>
          <a:bodyPr wrap="square" rtlCol="0">
            <a:spAutoFit/>
          </a:bodyPr>
          <a:lstStyle/>
          <a:p>
            <a:r>
              <a:rPr lang="en-US" sz="2800" dirty="0" smtClean="0">
                <a:solidFill>
                  <a:schemeClr val="accent2">
                    <a:lumMod val="50000"/>
                  </a:schemeClr>
                </a:solidFill>
                <a:effectLst>
                  <a:outerShdw blurRad="38100" dist="38100" dir="2700000" algn="tl">
                    <a:srgbClr val="000000">
                      <a:alpha val="43137"/>
                    </a:srgbClr>
                  </a:outerShdw>
                </a:effectLst>
              </a:rPr>
              <a:t>THE GIFT OF GIVING</a:t>
            </a:r>
          </a:p>
          <a:p>
            <a:endParaRPr lang="en-US" sz="2600" dirty="0"/>
          </a:p>
          <a:p>
            <a:pPr marL="342900" indent="-342900">
              <a:buFont typeface="+mj-lt"/>
              <a:buAutoNum type="arabicPeriod"/>
            </a:pPr>
            <a:r>
              <a:rPr lang="en-US" sz="2600" dirty="0" smtClean="0"/>
              <a:t>For you cash is just a means to an end, which is the glory of God!</a:t>
            </a:r>
          </a:p>
          <a:p>
            <a:pPr marL="342900" indent="-342900">
              <a:buFont typeface="+mj-lt"/>
              <a:buAutoNum type="arabicPeriod"/>
            </a:pPr>
            <a:r>
              <a:rPr lang="en-US" sz="2600" dirty="0" smtClean="0"/>
              <a:t>You like to see money working for God so you check on the causes you give to, in order to ensure the money is being used well.</a:t>
            </a:r>
          </a:p>
          <a:p>
            <a:pPr marL="342900" indent="-342900">
              <a:buFont typeface="+mj-lt"/>
              <a:buAutoNum type="arabicPeriod"/>
            </a:pPr>
            <a:r>
              <a:rPr lang="en-US" sz="2600" dirty="0" smtClean="0"/>
              <a:t>You give much more than a tithe </a:t>
            </a:r>
          </a:p>
          <a:p>
            <a:pPr marL="342900" indent="-342900">
              <a:buFont typeface="+mj-lt"/>
              <a:buAutoNum type="arabicPeriod"/>
            </a:pPr>
            <a:r>
              <a:rPr lang="en-US" sz="2600" dirty="0" smtClean="0"/>
              <a:t>You are a cheerful giver</a:t>
            </a:r>
          </a:p>
          <a:p>
            <a:pPr marL="342900" indent="-342900">
              <a:buFont typeface="+mj-lt"/>
              <a:buAutoNum type="arabicPeriod"/>
            </a:pPr>
            <a:r>
              <a:rPr lang="en-US" sz="2600" dirty="0" smtClean="0"/>
              <a:t>You lend to the poor at low or zero interest</a:t>
            </a:r>
          </a:p>
          <a:p>
            <a:pPr marL="342900" indent="-342900">
              <a:buFont typeface="+mj-lt"/>
              <a:buAutoNum type="arabicPeriod"/>
            </a:pPr>
            <a:r>
              <a:rPr lang="en-US" sz="2600" dirty="0" smtClean="0"/>
              <a:t>You enjoy being part of a charitable institution</a:t>
            </a:r>
          </a:p>
          <a:p>
            <a:pPr marL="342900" indent="-342900">
              <a:buFont typeface="+mj-lt"/>
              <a:buAutoNum type="arabicPeriod"/>
            </a:pPr>
            <a:r>
              <a:rPr lang="en-US" sz="2600" dirty="0" smtClean="0"/>
              <a:t>You do not use money to buy </a:t>
            </a:r>
            <a:r>
              <a:rPr lang="en-US" sz="2600" dirty="0" smtClean="0"/>
              <a:t>influence</a:t>
            </a:r>
            <a:endParaRPr lang="en-US" sz="2600" dirty="0" smtClean="0"/>
          </a:p>
          <a:p>
            <a:pPr marL="342900" indent="-342900">
              <a:buFont typeface="+mj-lt"/>
              <a:buAutoNum type="arabicPeriod"/>
            </a:pPr>
            <a:r>
              <a:rPr lang="en-US" sz="2600" dirty="0" smtClean="0"/>
              <a:t>You easily trust God with finances.</a:t>
            </a:r>
          </a:p>
          <a:p>
            <a:pPr marL="342900" indent="-342900">
              <a:buFont typeface="+mj-lt"/>
              <a:buAutoNum type="arabicPeriod"/>
            </a:pPr>
            <a:endParaRPr lang="en-US" sz="2600" dirty="0"/>
          </a:p>
        </p:txBody>
      </p:sp>
    </p:spTree>
    <p:extLst>
      <p:ext uri="{BB962C8B-B14F-4D97-AF65-F5344CB8AC3E}">
        <p14:creationId xmlns:p14="http://schemas.microsoft.com/office/powerpoint/2010/main" val="2192462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5615" y="284672"/>
            <a:ext cx="6737230" cy="5940088"/>
          </a:xfrm>
          <a:prstGeom prst="rect">
            <a:avLst/>
          </a:prstGeom>
          <a:noFill/>
        </p:spPr>
        <p:txBody>
          <a:bodyPr wrap="square" rtlCol="0">
            <a:spAutoFit/>
          </a:bodyPr>
          <a:lstStyle/>
          <a:p>
            <a:r>
              <a:rPr lang="en-US" sz="2800" dirty="0" smtClean="0">
                <a:solidFill>
                  <a:schemeClr val="accent2">
                    <a:lumMod val="50000"/>
                  </a:schemeClr>
                </a:solidFill>
                <a:effectLst>
                  <a:outerShdw blurRad="38100" dist="38100" dir="2700000" algn="tl">
                    <a:srgbClr val="000000">
                      <a:alpha val="43137"/>
                    </a:srgbClr>
                  </a:outerShdw>
                </a:effectLst>
              </a:rPr>
              <a:t>HELPS AND SERVICE</a:t>
            </a:r>
          </a:p>
          <a:p>
            <a:endParaRPr lang="en-US" dirty="0"/>
          </a:p>
          <a:p>
            <a:pPr marL="342900" indent="-342900">
              <a:buFont typeface="+mj-lt"/>
              <a:buAutoNum type="arabicPeriod"/>
            </a:pPr>
            <a:r>
              <a:rPr lang="en-US" sz="2400" dirty="0" smtClean="0">
                <a:latin typeface="Arial Narrow" panose="020B0606020202030204" pitchFamily="34" charset="0"/>
              </a:rPr>
              <a:t>You really enjoy being in the background and helping</a:t>
            </a:r>
          </a:p>
          <a:p>
            <a:pPr marL="342900" indent="-342900">
              <a:buFont typeface="+mj-lt"/>
              <a:buAutoNum type="arabicPeriod"/>
            </a:pPr>
            <a:r>
              <a:rPr lang="en-US" sz="2400" dirty="0" smtClean="0">
                <a:latin typeface="Arial Narrow" panose="020B0606020202030204" pitchFamily="34" charset="0"/>
              </a:rPr>
              <a:t>Lights, sound, arranging chairs, greeting people, being an usher, doing small jobs, church security, repairs and maintenance, running errands, fixing the widow’s car, etc.  Sometimes you can do very large jobs such as construction</a:t>
            </a:r>
          </a:p>
          <a:p>
            <a:pPr marL="342900" indent="-342900">
              <a:buFont typeface="+mj-lt"/>
              <a:buAutoNum type="arabicPeriod"/>
            </a:pPr>
            <a:r>
              <a:rPr lang="en-US" sz="2400" dirty="0" smtClean="0">
                <a:latin typeface="Arial Narrow" panose="020B0606020202030204" pitchFamily="34" charset="0"/>
              </a:rPr>
              <a:t>You have a sense that you are contributing to a big end goal and you work best when that end goal is clear</a:t>
            </a:r>
          </a:p>
          <a:p>
            <a:pPr marL="342900" indent="-342900">
              <a:buFont typeface="+mj-lt"/>
              <a:buAutoNum type="arabicPeriod"/>
            </a:pPr>
            <a:r>
              <a:rPr lang="en-US" sz="2400" dirty="0" smtClean="0">
                <a:latin typeface="Arial Narrow" panose="020B0606020202030204" pitchFamily="34" charset="0"/>
              </a:rPr>
              <a:t>You notice the small but important details </a:t>
            </a:r>
          </a:p>
          <a:p>
            <a:pPr marL="342900" indent="-342900">
              <a:buFont typeface="+mj-lt"/>
              <a:buAutoNum type="arabicPeriod"/>
            </a:pPr>
            <a:r>
              <a:rPr lang="en-US" sz="2400" dirty="0" smtClean="0">
                <a:latin typeface="Arial Narrow" panose="020B0606020202030204" pitchFamily="34" charset="0"/>
              </a:rPr>
              <a:t>You like sensing that you “made a useful contribution”</a:t>
            </a:r>
          </a:p>
          <a:p>
            <a:pPr marL="342900" indent="-342900">
              <a:buFont typeface="+mj-lt"/>
              <a:buAutoNum type="arabicPeriod"/>
            </a:pPr>
            <a:r>
              <a:rPr lang="en-US" sz="2400" dirty="0" smtClean="0">
                <a:latin typeface="Arial Narrow" panose="020B0606020202030204" pitchFamily="34" charset="0"/>
              </a:rPr>
              <a:t>The occasional “thank you” goes a long way</a:t>
            </a:r>
          </a:p>
          <a:p>
            <a:pPr marL="342900" indent="-342900">
              <a:buFont typeface="+mj-lt"/>
              <a:buAutoNum type="arabicPeriod"/>
            </a:pPr>
            <a:r>
              <a:rPr lang="en-US" sz="2400" dirty="0" smtClean="0">
                <a:latin typeface="Arial Narrow" panose="020B0606020202030204" pitchFamily="34" charset="0"/>
              </a:rPr>
              <a:t>You may comes across as shy.</a:t>
            </a:r>
          </a:p>
          <a:p>
            <a:pPr marL="342900" indent="-342900">
              <a:buFont typeface="+mj-lt"/>
              <a:buAutoNum type="arabicPeriod"/>
            </a:pPr>
            <a:r>
              <a:rPr lang="en-US" sz="2400" dirty="0" smtClean="0">
                <a:latin typeface="Arial Narrow" panose="020B0606020202030204" pitchFamily="34" charset="0"/>
              </a:rPr>
              <a:t>Teaching roles are often “not your thing”. </a:t>
            </a:r>
          </a:p>
          <a:p>
            <a:pPr marL="342900" indent="-342900">
              <a:buFont typeface="+mj-lt"/>
              <a:buAutoNum type="arabicPeriod"/>
            </a:pPr>
            <a:endParaRPr lang="en-US" sz="2200" dirty="0"/>
          </a:p>
        </p:txBody>
      </p:sp>
    </p:spTree>
    <p:extLst>
      <p:ext uri="{BB962C8B-B14F-4D97-AF65-F5344CB8AC3E}">
        <p14:creationId xmlns:p14="http://schemas.microsoft.com/office/powerpoint/2010/main" val="2923602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8747" y="396815"/>
            <a:ext cx="6607834" cy="3970318"/>
          </a:xfrm>
          <a:prstGeom prst="rect">
            <a:avLst/>
          </a:prstGeom>
          <a:noFill/>
        </p:spPr>
        <p:txBody>
          <a:bodyPr wrap="square" rtlCol="0">
            <a:spAutoFit/>
          </a:bodyPr>
          <a:lstStyle/>
          <a:p>
            <a:r>
              <a:rPr lang="en-US" sz="3600" dirty="0" smtClean="0"/>
              <a:t>That’s All Folks….</a:t>
            </a:r>
          </a:p>
          <a:p>
            <a:endParaRPr lang="en-US" sz="3600" dirty="0"/>
          </a:p>
          <a:p>
            <a:r>
              <a:rPr lang="en-US" sz="3600" dirty="0" smtClean="0"/>
              <a:t>You can find this series, the workbook, PowerPoints and videos online (for free) at:</a:t>
            </a:r>
          </a:p>
          <a:p>
            <a:endParaRPr lang="en-US" sz="3600" dirty="0"/>
          </a:p>
          <a:p>
            <a:r>
              <a:rPr lang="en-US" sz="3600" dirty="0" smtClean="0">
                <a:hlinkClick r:id="rId2"/>
              </a:rPr>
              <a:t>www.globalchristians.org/gifts/</a:t>
            </a:r>
            <a:endParaRPr lang="en-US" sz="3600" dirty="0"/>
          </a:p>
        </p:txBody>
      </p:sp>
    </p:spTree>
    <p:extLst>
      <p:ext uri="{BB962C8B-B14F-4D97-AF65-F5344CB8AC3E}">
        <p14:creationId xmlns:p14="http://schemas.microsoft.com/office/powerpoint/2010/main" val="2037179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9874" y="139380"/>
            <a:ext cx="6766560" cy="5970865"/>
          </a:xfrm>
          <a:prstGeom prst="rect">
            <a:avLst/>
          </a:prstGeom>
          <a:noFill/>
        </p:spPr>
        <p:txBody>
          <a:bodyPr wrap="square" rtlCol="0">
            <a:spAutoFit/>
          </a:bodyPr>
          <a:lstStyle/>
          <a:p>
            <a:r>
              <a:rPr lang="en-US" sz="2800" dirty="0"/>
              <a:t>Gifts of service include: administration, leadership, helps, serving, hospitality, encouragement / exhortation, giving, and showing mercy. Mostly they are exercised within a local church congregation under the supervision of the pastor, though they are also needed by missionary </a:t>
            </a:r>
            <a:r>
              <a:rPr lang="en-US" sz="2800" dirty="0" smtClean="0"/>
              <a:t>agencies.</a:t>
            </a:r>
          </a:p>
          <a:p>
            <a:endParaRPr lang="en-US" sz="2800" dirty="0"/>
          </a:p>
          <a:p>
            <a:pPr lvl="0"/>
            <a:r>
              <a:rPr lang="en-US" sz="2800" dirty="0"/>
              <a:t>Service gifts are mainly “off-stage” gifts</a:t>
            </a:r>
            <a:br>
              <a:rPr lang="en-US" sz="2800" dirty="0"/>
            </a:br>
            <a:endParaRPr lang="en-US" sz="2800" dirty="0"/>
          </a:p>
          <a:p>
            <a:r>
              <a:rPr lang="en-US" sz="2800" dirty="0"/>
              <a:t>There are probably many others and the biblical </a:t>
            </a:r>
            <a:r>
              <a:rPr lang="en-US" sz="2800" dirty="0" smtClean="0"/>
              <a:t>lists are </a:t>
            </a:r>
            <a:r>
              <a:rPr lang="en-US" sz="2800" dirty="0"/>
              <a:t>not meant to be exhaustive</a:t>
            </a:r>
          </a:p>
          <a:p>
            <a:r>
              <a:rPr lang="en-US" sz="2800" dirty="0" smtClean="0"/>
              <a:t>Romans </a:t>
            </a:r>
            <a:r>
              <a:rPr lang="en-US" sz="2800" dirty="0"/>
              <a:t>12:6-8, 1 Cor. 12:28, 1 Peter 4:11</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1678142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2583" y="1411549"/>
            <a:ext cx="6560598" cy="2246769"/>
          </a:xfrm>
          <a:prstGeom prst="rect">
            <a:avLst/>
          </a:prstGeom>
          <a:noFill/>
        </p:spPr>
        <p:txBody>
          <a:bodyPr wrap="square" rtlCol="0">
            <a:spAutoFit/>
          </a:bodyPr>
          <a:lstStyle/>
          <a:p>
            <a:pPr lvl="0"/>
            <a:r>
              <a:rPr lang="en-US" sz="2800" dirty="0"/>
              <a:t>1 Peter 4:11 differentiates between “those who speak” </a:t>
            </a:r>
            <a:r>
              <a:rPr lang="en-US" sz="2800" dirty="0" smtClean="0"/>
              <a:t>(ELDERS) </a:t>
            </a:r>
          </a:p>
          <a:p>
            <a:pPr lvl="0"/>
            <a:endParaRPr lang="en-US" sz="2800" dirty="0"/>
          </a:p>
          <a:p>
            <a:pPr lvl="0"/>
            <a:r>
              <a:rPr lang="en-US" sz="2800" dirty="0" smtClean="0"/>
              <a:t>and </a:t>
            </a:r>
            <a:r>
              <a:rPr lang="en-US" sz="2800" dirty="0"/>
              <a:t>“those who render service”. </a:t>
            </a:r>
            <a:r>
              <a:rPr lang="en-US" sz="2800" dirty="0" smtClean="0"/>
              <a:t>(DEACONS)</a:t>
            </a:r>
          </a:p>
          <a:p>
            <a:pPr lvl="0"/>
            <a:endParaRPr lang="en-US" sz="2800" dirty="0"/>
          </a:p>
        </p:txBody>
      </p:sp>
    </p:spTree>
    <p:extLst>
      <p:ext uri="{BB962C8B-B14F-4D97-AF65-F5344CB8AC3E}">
        <p14:creationId xmlns:p14="http://schemas.microsoft.com/office/powerpoint/2010/main" val="1280202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33749" y="91440"/>
            <a:ext cx="6557554" cy="6401753"/>
          </a:xfrm>
          <a:prstGeom prst="rect">
            <a:avLst/>
          </a:prstGeom>
          <a:noFill/>
        </p:spPr>
        <p:txBody>
          <a:bodyPr wrap="square" rtlCol="0">
            <a:spAutoFit/>
          </a:bodyPr>
          <a:lstStyle/>
          <a:p>
            <a:r>
              <a:rPr lang="en-US" sz="2800" dirty="0"/>
              <a:t>Deacons seem to be a ministry of service, particularly to widows, orphans and the </a:t>
            </a:r>
            <a:r>
              <a:rPr lang="en-US" sz="2800" dirty="0" smtClean="0"/>
              <a:t>community. Philippians 1;1 indicates they are grouped with elders as church leaders but are somewhat different. </a:t>
            </a:r>
          </a:p>
          <a:p>
            <a:endParaRPr lang="en-US" sz="2800" dirty="0" smtClean="0"/>
          </a:p>
          <a:p>
            <a:r>
              <a:rPr lang="en-US" sz="2800" dirty="0" smtClean="0"/>
              <a:t>In </a:t>
            </a:r>
            <a:r>
              <a:rPr lang="en-US" sz="2800" dirty="0"/>
              <a:t>Acts 6:1-6 </a:t>
            </a:r>
            <a:r>
              <a:rPr lang="en-US" sz="2800" dirty="0" smtClean="0"/>
              <a:t>they were appointed to serve widows. </a:t>
            </a:r>
          </a:p>
          <a:p>
            <a:endParaRPr lang="en-US" sz="2800" dirty="0"/>
          </a:p>
          <a:p>
            <a:r>
              <a:rPr lang="en-US" sz="2800" dirty="0" smtClean="0"/>
              <a:t>Deacon’s lives should meet </a:t>
            </a:r>
            <a:r>
              <a:rPr lang="en-US" sz="2800" dirty="0"/>
              <a:t>the standards of 1 Timothy </a:t>
            </a:r>
            <a:r>
              <a:rPr lang="en-US" sz="2800" dirty="0" smtClean="0"/>
              <a:t>3:8-13 however they differ from elders in that they do not need to be “apt to teach”.  They seem to supervise other folk with gifts of service.</a:t>
            </a:r>
            <a:endParaRPr lang="en-US" sz="2800" dirty="0"/>
          </a:p>
          <a:p>
            <a:endParaRPr lang="en-US" dirty="0"/>
          </a:p>
        </p:txBody>
      </p:sp>
    </p:spTree>
    <p:extLst>
      <p:ext uri="{BB962C8B-B14F-4D97-AF65-F5344CB8AC3E}">
        <p14:creationId xmlns:p14="http://schemas.microsoft.com/office/powerpoint/2010/main" val="1488519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12126" y="635725"/>
            <a:ext cx="6479177" cy="4893647"/>
          </a:xfrm>
          <a:prstGeom prst="rect">
            <a:avLst/>
          </a:prstGeom>
          <a:noFill/>
        </p:spPr>
        <p:txBody>
          <a:bodyPr wrap="square" rtlCol="0">
            <a:spAutoFit/>
          </a:bodyPr>
          <a:lstStyle/>
          <a:p>
            <a:r>
              <a:rPr lang="en-US" sz="2400" dirty="0"/>
              <a:t>Deacons, likewise, should be worthy of respect, not hypocritical, not drinking a lot of wine, not greedy for money,</a:t>
            </a:r>
            <a:r>
              <a:rPr lang="en-US" sz="2400" b="1" dirty="0"/>
              <a:t> </a:t>
            </a:r>
            <a:r>
              <a:rPr lang="en-US" sz="2400" dirty="0"/>
              <a:t>holding the mystery of the faith with a clear conscience.</a:t>
            </a:r>
            <a:r>
              <a:rPr lang="en-US" sz="2400" b="1" dirty="0"/>
              <a:t> </a:t>
            </a:r>
            <a:r>
              <a:rPr lang="en-US" sz="2400" dirty="0"/>
              <a:t>And they must also be tested first; if they prove blameless, then they can serve as deacons.</a:t>
            </a:r>
            <a:r>
              <a:rPr lang="en-US" sz="2400" b="1" dirty="0"/>
              <a:t> </a:t>
            </a:r>
            <a:r>
              <a:rPr lang="en-US" sz="2400" dirty="0"/>
              <a:t>Wives, too, must be worthy of respect, not slanderers, self-controlled, faithful in everything.</a:t>
            </a:r>
            <a:r>
              <a:rPr lang="en-US" sz="2400" b="1" dirty="0"/>
              <a:t> </a:t>
            </a:r>
            <a:r>
              <a:rPr lang="en-US" sz="2400" dirty="0"/>
              <a:t>Deacons must be husbands of one wife, managing their children and their own households competently.</a:t>
            </a:r>
            <a:r>
              <a:rPr lang="en-US" sz="2400" b="1" dirty="0"/>
              <a:t> </a:t>
            </a:r>
            <a:r>
              <a:rPr lang="en-US" sz="2400" dirty="0"/>
              <a:t>For those who have served well as deacons acquire a good standing for themselves, and great boldness in the faith that is in Christ Jesus.</a:t>
            </a:r>
            <a:r>
              <a:rPr lang="en-US" sz="2400" b="1" dirty="0"/>
              <a:t> </a:t>
            </a:r>
            <a:r>
              <a:rPr lang="en-US" sz="2400" b="1" dirty="0" smtClean="0"/>
              <a:t>(1 Timothy 3:8-13)</a:t>
            </a:r>
            <a:endParaRPr lang="en-US" sz="2400" b="1" dirty="0"/>
          </a:p>
        </p:txBody>
      </p:sp>
    </p:spTree>
    <p:extLst>
      <p:ext uri="{BB962C8B-B14F-4D97-AF65-F5344CB8AC3E}">
        <p14:creationId xmlns:p14="http://schemas.microsoft.com/office/powerpoint/2010/main" val="3740833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8094" y="816746"/>
            <a:ext cx="6551721" cy="4524315"/>
          </a:xfrm>
          <a:prstGeom prst="rect">
            <a:avLst/>
          </a:prstGeom>
          <a:noFill/>
        </p:spPr>
        <p:txBody>
          <a:bodyPr wrap="square" rtlCol="0">
            <a:spAutoFit/>
          </a:bodyPr>
          <a:lstStyle/>
          <a:p>
            <a:pPr lvl="0"/>
            <a:r>
              <a:rPr lang="en-US" sz="2800" dirty="0"/>
              <a:t>Gifts of service help the Church (or individual) to achieve some objective. They serve a higher end goal. </a:t>
            </a:r>
            <a:endParaRPr lang="en-US" sz="2800" dirty="0" smtClean="0"/>
          </a:p>
          <a:p>
            <a:pPr lvl="0"/>
            <a:endParaRPr lang="en-US" sz="2800" dirty="0"/>
          </a:p>
          <a:p>
            <a:pPr lvl="0"/>
            <a:r>
              <a:rPr lang="en-US" sz="2800" dirty="0" smtClean="0"/>
              <a:t>For </a:t>
            </a:r>
            <a:r>
              <a:rPr lang="en-US" sz="2800" dirty="0"/>
              <a:t>instance encouragement helps someone who is discouraged to move forward. </a:t>
            </a:r>
            <a:r>
              <a:rPr lang="en-US" sz="2800" dirty="0" smtClean="0"/>
              <a:t/>
            </a:r>
            <a:br>
              <a:rPr lang="en-US" sz="2800" dirty="0" smtClean="0"/>
            </a:br>
            <a:endParaRPr lang="en-US" sz="2800" dirty="0"/>
          </a:p>
          <a:p>
            <a:pPr lvl="0"/>
            <a:r>
              <a:rPr lang="en-US" sz="2800" dirty="0" smtClean="0"/>
              <a:t>These </a:t>
            </a:r>
            <a:r>
              <a:rPr lang="en-US" sz="2800" dirty="0"/>
              <a:t>gifts lift other people up.</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2365109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5748" y="1544714"/>
            <a:ext cx="6205491" cy="3231654"/>
          </a:xfrm>
          <a:prstGeom prst="rect">
            <a:avLst/>
          </a:prstGeom>
          <a:noFill/>
        </p:spPr>
        <p:txBody>
          <a:bodyPr wrap="square" rtlCol="0">
            <a:spAutoFit/>
          </a:bodyPr>
          <a:lstStyle/>
          <a:p>
            <a:pPr lvl="0"/>
            <a:r>
              <a:rPr lang="en-US" sz="2800" dirty="0"/>
              <a:t>People with these gifts have distinct personalities with each gift and distinct needs e.g. people with the gift of helps </a:t>
            </a:r>
            <a:r>
              <a:rPr lang="en-US" sz="2800" dirty="0" smtClean="0"/>
              <a:t>tend to be</a:t>
            </a:r>
            <a:r>
              <a:rPr lang="en-US" sz="2800" dirty="0" smtClean="0"/>
              <a:t> </a:t>
            </a:r>
            <a:r>
              <a:rPr lang="en-US" sz="2800" dirty="0" smtClean="0"/>
              <a:t>quiet </a:t>
            </a:r>
            <a:r>
              <a:rPr lang="en-US" sz="2800" dirty="0"/>
              <a:t>servers behind the scenes, but they do need to be appreciated occasionally.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1781075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4727" y="479394"/>
            <a:ext cx="6285390" cy="5447645"/>
          </a:xfrm>
          <a:prstGeom prst="rect">
            <a:avLst/>
          </a:prstGeom>
          <a:noFill/>
        </p:spPr>
        <p:txBody>
          <a:bodyPr wrap="square" rtlCol="0">
            <a:spAutoFit/>
          </a:bodyPr>
          <a:lstStyle/>
          <a:p>
            <a:pPr lvl="0"/>
            <a:r>
              <a:rPr lang="en-US" sz="2400" dirty="0"/>
              <a:t>You can recognize these gifts by asking</a:t>
            </a:r>
            <a:r>
              <a:rPr lang="en-US" sz="2400" dirty="0" smtClean="0"/>
              <a:t>:</a:t>
            </a:r>
            <a:br>
              <a:rPr lang="en-US" sz="2400" dirty="0" smtClean="0"/>
            </a:br>
            <a:r>
              <a:rPr lang="en-US" sz="2400" dirty="0"/>
              <a:t/>
            </a:r>
            <a:br>
              <a:rPr lang="en-US" sz="2400" dirty="0"/>
            </a:br>
            <a:r>
              <a:rPr lang="en-US" sz="2400" dirty="0"/>
              <a:t>a) When do you experience the joy of the Lord</a:t>
            </a:r>
            <a:r>
              <a:rPr lang="en-US" sz="2400" dirty="0" smtClean="0"/>
              <a:t>?</a:t>
            </a:r>
            <a:br>
              <a:rPr lang="en-US" sz="2400" dirty="0" smtClean="0"/>
            </a:br>
            <a:r>
              <a:rPr lang="en-US" sz="2400" dirty="0"/>
              <a:t/>
            </a:r>
            <a:br>
              <a:rPr lang="en-US" sz="2400" dirty="0"/>
            </a:br>
            <a:r>
              <a:rPr lang="en-US" sz="2400" dirty="0"/>
              <a:t>b) Do you have a natural talent in that area that God is also using by His Spirit? Are you any good at it</a:t>
            </a:r>
            <a:r>
              <a:rPr lang="en-US" sz="2400" dirty="0" smtClean="0"/>
              <a:t>?</a:t>
            </a:r>
            <a:br>
              <a:rPr lang="en-US" sz="2400" dirty="0" smtClean="0"/>
            </a:br>
            <a:r>
              <a:rPr lang="en-US" sz="2400" dirty="0"/>
              <a:t/>
            </a:r>
            <a:br>
              <a:rPr lang="en-US" sz="2400" dirty="0"/>
            </a:br>
            <a:r>
              <a:rPr lang="en-US" sz="2400" dirty="0"/>
              <a:t>c) Does it fit with your character</a:t>
            </a:r>
            <a:r>
              <a:rPr lang="en-US" sz="2400" dirty="0" smtClean="0"/>
              <a:t>?</a:t>
            </a:r>
            <a:br>
              <a:rPr lang="en-US" sz="2400" dirty="0" smtClean="0"/>
            </a:br>
            <a:r>
              <a:rPr lang="en-US" sz="2400" dirty="0"/>
              <a:t/>
            </a:r>
            <a:br>
              <a:rPr lang="en-US" sz="2400" dirty="0"/>
            </a:br>
            <a:r>
              <a:rPr lang="en-US" sz="2400" dirty="0"/>
              <a:t>If you attempt something and it repeatedly goes badly wrong, or stresses you and others out then it is probably not your service gift.</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3934612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9316" y="861134"/>
            <a:ext cx="6471822" cy="4401205"/>
          </a:xfrm>
          <a:prstGeom prst="rect">
            <a:avLst/>
          </a:prstGeom>
          <a:noFill/>
        </p:spPr>
        <p:txBody>
          <a:bodyPr wrap="square" rtlCol="0">
            <a:spAutoFit/>
          </a:bodyPr>
          <a:lstStyle/>
          <a:p>
            <a:r>
              <a:rPr lang="en-US" sz="2800" dirty="0"/>
              <a:t>Administration and leadership keep the engine of the church running and include board members, church secretaries, accountants, and administrators. </a:t>
            </a:r>
            <a:endParaRPr lang="en-US" sz="2800" dirty="0" smtClean="0"/>
          </a:p>
          <a:p>
            <a:endParaRPr lang="en-US" sz="2800" dirty="0"/>
          </a:p>
          <a:p>
            <a:r>
              <a:rPr lang="en-US" sz="2800" dirty="0" smtClean="0"/>
              <a:t>They </a:t>
            </a:r>
            <a:r>
              <a:rPr lang="en-US" sz="2800" dirty="0"/>
              <a:t>make sure everything is done decently and in order so that “no one falls through the cracks”.  They </a:t>
            </a:r>
            <a:r>
              <a:rPr lang="en-US" sz="2800" dirty="0" smtClean="0"/>
              <a:t>need </a:t>
            </a:r>
            <a:r>
              <a:rPr lang="en-US" sz="2800" dirty="0"/>
              <a:t>to be accountable to the pastoral team (not vice-versa).</a:t>
            </a:r>
          </a:p>
        </p:txBody>
      </p:sp>
    </p:spTree>
    <p:extLst>
      <p:ext uri="{BB962C8B-B14F-4D97-AF65-F5344CB8AC3E}">
        <p14:creationId xmlns:p14="http://schemas.microsoft.com/office/powerpoint/2010/main" val="3813539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0114&quot;&gt;&lt;object type=&quot;3&quot; unique_id=&quot;10115&quot;&gt;&lt;property id=&quot;20148&quot; value=&quot;5&quot;/&gt;&lt;property id=&quot;20300&quot; value=&quot;Slide 1&quot;/&gt;&lt;property id=&quot;20307&quot; value=&quot;256&quot;/&gt;&lt;/object&gt;&lt;object type=&quot;3&quot; unique_id=&quot;10116&quot;&gt;&lt;property id=&quot;20148&quot; value=&quot;5&quot;/&gt;&lt;property id=&quot;20300&quot; value=&quot;Slide 2&quot;/&gt;&lt;property id=&quot;20307&quot; value=&quot;257&quot;/&gt;&lt;/object&gt;&lt;object type=&quot;3&quot; unique_id=&quot;10117&quot;&gt;&lt;property id=&quot;20148&quot; value=&quot;5&quot;/&gt;&lt;property id=&quot;20300&quot; value=&quot;Slide 3&quot;/&gt;&lt;property id=&quot;20307&quot; value=&quot;258&quot;/&gt;&lt;/object&gt;&lt;object type=&quot;3&quot; unique_id=&quot;10118&quot;&gt;&lt;property id=&quot;20148&quot; value=&quot;5&quot;/&gt;&lt;property id=&quot;20300&quot; value=&quot;Slide 4&quot;/&gt;&lt;property id=&quot;20307&quot; value=&quot;259&quot;/&gt;&lt;/object&gt;&lt;object type=&quot;3&quot; unique_id=&quot;10119&quot;&gt;&lt;property id=&quot;20148&quot; value=&quot;5&quot;/&gt;&lt;property id=&quot;20300&quot; value=&quot;Slide 5&quot;/&gt;&lt;property id=&quot;20307&quot; value=&quot;260&quot;/&gt;&lt;/object&gt;&lt;object type=&quot;3&quot; unique_id=&quot;10120&quot;&gt;&lt;property id=&quot;20148&quot; value=&quot;5&quot;/&gt;&lt;property id=&quot;20300&quot; value=&quot;Slide 6&quot;/&gt;&lt;property id=&quot;20307&quot; value=&quot;261&quot;/&gt;&lt;/object&gt;&lt;object type=&quot;3&quot; unique_id=&quot;10121&quot;&gt;&lt;property id=&quot;20148&quot; value=&quot;5&quot;/&gt;&lt;property id=&quot;20300&quot; value=&quot;Slide 7&quot;/&gt;&lt;property id=&quot;20307&quot; value=&quot;262&quot;/&gt;&lt;/object&gt;&lt;object type=&quot;3&quot; unique_id=&quot;10122&quot;&gt;&lt;property id=&quot;20148&quot; value=&quot;5&quot;/&gt;&lt;property id=&quot;20300&quot; value=&quot;Slide 8&quot;/&gt;&lt;property id=&quot;20307&quot; value=&quot;263&quot;/&gt;&lt;/object&gt;&lt;object type=&quot;3&quot; unique_id=&quot;10123&quot;&gt;&lt;property id=&quot;20148&quot; value=&quot;5&quot;/&gt;&lt;property id=&quot;20300&quot; value=&quot;Slide 9&quot;/&gt;&lt;property id=&quot;20307&quot; value=&quot;264&quot;/&gt;&lt;/object&gt;&lt;object type=&quot;3&quot; unique_id=&quot;10124&quot;&gt;&lt;property id=&quot;20148&quot; value=&quot;5&quot;/&gt;&lt;property id=&quot;20300&quot; value=&quot;Slide 10&quot;/&gt;&lt;property id=&quot;20307&quot; value=&quot;265&quot;/&gt;&lt;/object&gt;&lt;object type=&quot;3&quot; unique_id=&quot;10209&quot;&gt;&lt;property id=&quot;20148&quot; value=&quot;5&quot;/&gt;&lt;property id=&quot;20300&quot; value=&quot;Slide 11&quot;/&gt;&lt;property id=&quot;20307&quot; value=&quot;266&quot;/&gt;&lt;/object&gt;&lt;object type=&quot;3&quot; unique_id=&quot;10210&quot;&gt;&lt;property id=&quot;20148&quot; value=&quot;5&quot;/&gt;&lt;property id=&quot;20300&quot; value=&quot;Slide 12&quot;/&gt;&lt;property id=&quot;20307&quot; value=&quot;267&quot;/&gt;&lt;/object&gt;&lt;object type=&quot;3&quot; unique_id=&quot;10211&quot;&gt;&lt;property id=&quot;20148&quot; value=&quot;5&quot;/&gt;&lt;property id=&quot;20300&quot; value=&quot;Slide 13&quot;/&gt;&lt;property id=&quot;20307&quot; value=&quot;268&quot;/&gt;&lt;/object&gt;&lt;object type=&quot;3&quot; unique_id=&quot;10212&quot;&gt;&lt;property id=&quot;20148&quot; value=&quot;5&quot;/&gt;&lt;property id=&quot;20300&quot; value=&quot;Slide 14&quot;/&gt;&lt;property id=&quot;20307&quot; value=&quot;269&quot;/&gt;&lt;/object&gt;&lt;object type=&quot;3&quot; unique_id=&quot;10293&quot;&gt;&lt;property id=&quot;20148&quot; value=&quot;5&quot;/&gt;&lt;property id=&quot;20300&quot; value=&quot;Slide 15&quot;/&gt;&lt;property id=&quot;20307&quot; value=&quot;270&quot;/&gt;&lt;/object&gt;&lt;object type=&quot;3&quot; unique_id=&quot;10294&quot;&gt;&lt;property id=&quot;20148&quot; value=&quot;5&quot;/&gt;&lt;property id=&quot;20300&quot; value=&quot;Slide 16&quot;/&gt;&lt;property id=&quot;20307&quot; value=&quot;271&quot;/&gt;&lt;/object&gt;&lt;object type=&quot;3&quot; unique_id=&quot;10349&quot;&gt;&lt;property id=&quot;20148&quot; value=&quot;5&quot;/&gt;&lt;property id=&quot;20300&quot; value=&quot;Slide 17&quot;/&gt;&lt;property id=&quot;20307&quot; value=&quot;272&quot;/&gt;&lt;/object&gt;&lt;/object&gt;&lt;object type=&quot;8&quot; unique_id=&quot;10136&quo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229</TotalTime>
  <Words>1119</Words>
  <Application>Microsoft Office PowerPoint</Application>
  <PresentationFormat>On-screen Show (4:3)</PresentationFormat>
  <Paragraphs>99</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Arial Narrow</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Edmiston</dc:creator>
  <cp:lastModifiedBy>John Edmiston</cp:lastModifiedBy>
  <cp:revision>14</cp:revision>
  <dcterms:created xsi:type="dcterms:W3CDTF">2016-07-20T18:48:50Z</dcterms:created>
  <dcterms:modified xsi:type="dcterms:W3CDTF">2016-08-28T01:59:27Z</dcterms:modified>
</cp:coreProperties>
</file>